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943" r:id="rId2"/>
    <p:sldMasterId id="2147483863" r:id="rId3"/>
  </p:sldMasterIdLst>
  <p:notesMasterIdLst>
    <p:notesMasterId r:id="rId33"/>
  </p:notesMasterIdLst>
  <p:handoutMasterIdLst>
    <p:handoutMasterId r:id="rId34"/>
  </p:handoutMasterIdLst>
  <p:sldIdLst>
    <p:sldId id="1670" r:id="rId4"/>
    <p:sldId id="1694" r:id="rId5"/>
    <p:sldId id="1675" r:id="rId6"/>
    <p:sldId id="1596" r:id="rId7"/>
    <p:sldId id="1671" r:id="rId8"/>
    <p:sldId id="1672" r:id="rId9"/>
    <p:sldId id="1674" r:id="rId10"/>
    <p:sldId id="1673" r:id="rId11"/>
    <p:sldId id="1677" r:id="rId12"/>
    <p:sldId id="1678" r:id="rId13"/>
    <p:sldId id="1698" r:id="rId14"/>
    <p:sldId id="1696" r:id="rId15"/>
    <p:sldId id="1697" r:id="rId16"/>
    <p:sldId id="1679" r:id="rId17"/>
    <p:sldId id="1687" r:id="rId18"/>
    <p:sldId id="1688" r:id="rId19"/>
    <p:sldId id="1686" r:id="rId20"/>
    <p:sldId id="1683" r:id="rId21"/>
    <p:sldId id="1692" r:id="rId22"/>
    <p:sldId id="1681" r:id="rId23"/>
    <p:sldId id="1682" r:id="rId24"/>
    <p:sldId id="1684" r:id="rId25"/>
    <p:sldId id="1689" r:id="rId26"/>
    <p:sldId id="1695" r:id="rId27"/>
    <p:sldId id="1691" r:id="rId28"/>
    <p:sldId id="1685" r:id="rId29"/>
    <p:sldId id="1690" r:id="rId30"/>
    <p:sldId id="1680" r:id="rId31"/>
    <p:sldId id="1355" r:id="rId32"/>
  </p:sldIdLst>
  <p:sldSz cx="24377650" cy="13716000"/>
  <p:notesSz cx="6858000" cy="9144000"/>
  <p:defaultTextStyle>
    <a:defPPr>
      <a:defRPr lang="en-US"/>
    </a:defPPr>
    <a:lvl1pPr marL="0" algn="l" defTabSz="1828115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1pPr>
    <a:lvl2pPr marL="914056" algn="l" defTabSz="1828115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2pPr>
    <a:lvl3pPr marL="1828115" algn="l" defTabSz="1828115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3pPr>
    <a:lvl4pPr marL="2742171" algn="l" defTabSz="1828115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4pPr>
    <a:lvl5pPr marL="3656229" algn="l" defTabSz="1828115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5pPr>
    <a:lvl6pPr marL="4570285" algn="l" defTabSz="1828115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6pPr>
    <a:lvl7pPr marL="5484344" algn="l" defTabSz="1828115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7pPr>
    <a:lvl8pPr marL="6398400" algn="l" defTabSz="1828115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8pPr>
    <a:lvl9pPr marL="7312456" algn="l" defTabSz="1828115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40">
          <p15:clr>
            <a:srgbClr val="A4A3A4"/>
          </p15:clr>
        </p15:guide>
        <p15:guide id="2" pos="153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0BEBE"/>
    <a:srgbClr val="202832"/>
    <a:srgbClr val="40BFBE"/>
    <a:srgbClr val="010E1A"/>
    <a:srgbClr val="041B31"/>
    <a:srgbClr val="2686A7"/>
    <a:srgbClr val="19232C"/>
    <a:srgbClr val="1C2835"/>
    <a:srgbClr val="010101"/>
    <a:srgbClr val="010B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044" autoAdjust="0"/>
    <p:restoredTop sz="83210" autoAdjust="0"/>
  </p:normalViewPr>
  <p:slideViewPr>
    <p:cSldViewPr snapToGrid="0" snapToObjects="1">
      <p:cViewPr varScale="1">
        <p:scale>
          <a:sx n="30" d="100"/>
          <a:sy n="30" d="100"/>
        </p:scale>
        <p:origin x="150" y="84"/>
      </p:cViewPr>
      <p:guideLst>
        <p:guide orient="horz" pos="8640"/>
        <p:guide pos="153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24" d="100"/>
        <a:sy n="24" d="100"/>
      </p:scale>
      <p:origin x="0" y="0"/>
    </p:cViewPr>
  </p:sorterViewPr>
  <p:notesViewPr>
    <p:cSldViewPr snapToGrid="0" snapToObjects="1">
      <p:cViewPr varScale="1">
        <p:scale>
          <a:sx n="146" d="100"/>
          <a:sy n="146" d="100"/>
        </p:scale>
        <p:origin x="-622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5913B-7DAC-D845-BC1D-1E8B40EE75FD}" type="datetimeFigureOut">
              <a:t>28/03/2017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664EA-9666-8E46-AD63-5B48980F3D2F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155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3/28/2017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 Light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056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1pPr>
    <a:lvl2pPr marL="914056" algn="l" defTabSz="914056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2pPr>
    <a:lvl3pPr marL="1828115" algn="l" defTabSz="914056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3pPr>
    <a:lvl4pPr marL="2742171" algn="l" defTabSz="914056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4pPr>
    <a:lvl5pPr marL="3656229" algn="l" defTabSz="914056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5pPr>
    <a:lvl6pPr marL="4570285" algn="l" defTabSz="9140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4344" algn="l" defTabSz="9140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8400" algn="l" defTabSz="9140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2456" algn="l" defTabSz="9140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s-es/azure/app-service-web/websites-webjobs-resource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Azure/azure-webjobs-sdk-extensions/wiki/Binding-Extensions-Overview" TargetMode="External"/><Relationship Id="rId4" Type="http://schemas.openxmlformats.org/officeDocument/2006/relationships/hyperlink" Target="https://github.com/Azure/azure-webjobs-sdk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Install </a:t>
            </a:r>
            <a:r>
              <a:rPr lang="en-US" dirty="0" err="1"/>
              <a:t>Lato</a:t>
            </a:r>
            <a:r>
              <a:rPr lang="en-US" dirty="0"/>
              <a:t> Font Before to</a:t>
            </a:r>
            <a:r>
              <a:rPr lang="en-US" baseline="0" dirty="0"/>
              <a:t> work on your presentation you can download for free </a:t>
            </a:r>
            <a:r>
              <a:rPr lang="en-US" baseline="0" dirty="0" err="1"/>
              <a:t>lato</a:t>
            </a:r>
            <a:r>
              <a:rPr lang="en-US" baseline="0" dirty="0"/>
              <a:t> font here http://www.fontsquirrel.com/fonts/LATO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687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435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75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95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56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400" b="0" i="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+mn-cs"/>
              </a:rPr>
              <a:t>Optimizado para cargas de trabajo de almacenamiento de datos</a:t>
            </a:r>
          </a:p>
          <a:p>
            <a:r>
              <a:rPr lang="es-ES" sz="2400" b="0" i="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+mn-cs"/>
              </a:rPr>
              <a:t>Al enfoque de MPP también contribuyen varias optimizaciones del rendimiento específicas del almacenamiento de datos, entre ellas:</a:t>
            </a:r>
          </a:p>
          <a:p>
            <a:endParaRPr lang="es-ES" sz="2400" b="0" i="0" kern="1200" dirty="0">
              <a:solidFill>
                <a:schemeClr val="tx1"/>
              </a:solidFill>
              <a:effectLst/>
              <a:latin typeface="Lato Ligh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0" i="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+mn-cs"/>
              </a:rPr>
              <a:t>Un optimizador de consultas distribuido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0" i="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+mn-cs"/>
              </a:rPr>
              <a:t>Técnicas y algoritmos avanzados integrados en el proceso de movimiento de datos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0" i="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+mn-cs"/>
              </a:rPr>
              <a:t>Índices de </a:t>
            </a:r>
            <a:r>
              <a:rPr lang="es-ES" sz="2400" b="1" i="0" kern="1200" dirty="0" err="1">
                <a:solidFill>
                  <a:schemeClr val="tx1"/>
                </a:solidFill>
                <a:effectLst/>
                <a:latin typeface="Lato Light"/>
                <a:ea typeface="+mn-ea"/>
                <a:cs typeface="+mn-cs"/>
              </a:rPr>
              <a:t>columnstore</a:t>
            </a:r>
            <a:r>
              <a:rPr lang="es-ES" sz="2400" b="0" i="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+mn-cs"/>
              </a:rPr>
              <a:t> agrupado de manera predeterminada</a:t>
            </a:r>
          </a:p>
          <a:p>
            <a:endParaRPr lang="es-ES" sz="2400" b="0" i="0" kern="1200" dirty="0">
              <a:solidFill>
                <a:schemeClr val="tx1"/>
              </a:solidFill>
              <a:effectLst/>
              <a:latin typeface="Lato Ligh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453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74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682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https://docs.microsoft.com/es-es/azure/iot-hub/iot-hub-compare-event-hubs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02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Los productores (remitentes) y consumidores (receptores) no tienen que estar en línea al mismo tiempo. </a:t>
            </a:r>
          </a:p>
          <a:p>
            <a:r>
              <a:rPr lang="es-ES" dirty="0"/>
              <a:t>La infraestructura de mensajería almacena de forma fiable los mensajes en un "agente" (como una cola) hasta que la parte consumidora esté preparada para recibirlos. </a:t>
            </a:r>
          </a:p>
          <a:p>
            <a:r>
              <a:rPr lang="es-ES" dirty="0"/>
              <a:t>Desconectados</a:t>
            </a:r>
            <a:r>
              <a:rPr lang="es-ES" baseline="0" dirty="0"/>
              <a:t> </a:t>
            </a:r>
            <a:r>
              <a:rPr lang="es-ES" dirty="0"/>
              <a:t>voluntariamente, por ejemplo, para mantenimiento, o debido a un bloqueo del componente, sin que afecte a todo el sistema. </a:t>
            </a:r>
          </a:p>
          <a:p>
            <a:r>
              <a:rPr lang="es-ES" dirty="0"/>
              <a:t>Además, es posible que la aplicación receptora solo tenga que estar en línea durante determinadas horas del día.</a:t>
            </a:r>
          </a:p>
          <a:p>
            <a:endParaRPr lang="es-ES" dirty="0"/>
          </a:p>
          <a:p>
            <a:r>
              <a:rPr lang="es-ES" dirty="0"/>
              <a:t>https://docs.microsoft.com/es-es/azure/service-bus-messaging/service-bus-dotnet-get-started-with-queues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277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https://docs.microsoft.com/es-es/azure/stream-analytics/stream-analytics-introduction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888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48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400" b="0" i="0" u="none" strike="noStrike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+mn-cs"/>
                <a:hlinkClick r:id="rId3"/>
              </a:rPr>
              <a:t>SDK de </a:t>
            </a:r>
            <a:r>
              <a:rPr lang="es-ES" sz="2400" b="0" i="0" u="none" strike="noStrike" kern="1200" dirty="0" err="1">
                <a:solidFill>
                  <a:schemeClr val="tx1"/>
                </a:solidFill>
                <a:effectLst/>
                <a:latin typeface="Lato Light"/>
                <a:ea typeface="+mn-ea"/>
                <a:cs typeface="+mn-cs"/>
                <a:hlinkClick r:id="rId3"/>
              </a:rPr>
              <a:t>WebJobs</a:t>
            </a:r>
            <a:r>
              <a:rPr lang="es-ES" sz="2400" b="0" i="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+mn-cs"/>
              </a:rPr>
              <a:t>  simplifica el código para las tareas comunes que puede realizar un trabajo web</a:t>
            </a:r>
          </a:p>
          <a:p>
            <a:r>
              <a:rPr lang="es-ES" sz="2400" b="0" i="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+mn-cs"/>
              </a:rPr>
              <a:t>procesamiento de imágenes,</a:t>
            </a:r>
          </a:p>
          <a:p>
            <a:r>
              <a:rPr lang="es-ES" sz="2400" b="0" i="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+mn-cs"/>
              </a:rPr>
              <a:t>procesamiento de colas, </a:t>
            </a:r>
          </a:p>
          <a:p>
            <a:r>
              <a:rPr lang="es-ES" sz="2400" b="0" i="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+mn-cs"/>
              </a:rPr>
              <a:t>agregación de RSS, mantenimiento de archivos y envío de correos electrónicos.</a:t>
            </a:r>
          </a:p>
          <a:p>
            <a:r>
              <a:rPr lang="es-ES" sz="2400" b="0" i="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+mn-cs"/>
              </a:rPr>
              <a:t>Trabajar con Almacenamiento de </a:t>
            </a:r>
            <a:r>
              <a:rPr lang="es-ES" sz="2400" b="0" i="0" kern="1200" dirty="0" err="1">
                <a:solidFill>
                  <a:schemeClr val="tx1"/>
                </a:solidFill>
                <a:effectLst/>
                <a:latin typeface="Lato Light"/>
                <a:ea typeface="+mn-ea"/>
                <a:cs typeface="+mn-cs"/>
              </a:rPr>
              <a:t>Azure</a:t>
            </a:r>
            <a:r>
              <a:rPr lang="es-ES" sz="2400" b="0" i="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+mn-cs"/>
              </a:rPr>
              <a:t> y </a:t>
            </a:r>
            <a:r>
              <a:rPr lang="es-ES" sz="2400" b="0" i="0" kern="1200" dirty="0" err="1">
                <a:solidFill>
                  <a:schemeClr val="tx1"/>
                </a:solidFill>
                <a:effectLst/>
                <a:latin typeface="Lato Light"/>
                <a:ea typeface="+mn-ea"/>
                <a:cs typeface="+mn-cs"/>
              </a:rPr>
              <a:t>Service</a:t>
            </a:r>
            <a:r>
              <a:rPr lang="es-ES" sz="2400" b="0" i="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+mn-cs"/>
              </a:rPr>
              <a:t> Bus, </a:t>
            </a:r>
          </a:p>
          <a:p>
            <a:r>
              <a:rPr lang="es-ES" sz="2400" b="0" i="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+mn-cs"/>
              </a:rPr>
              <a:t>Programar tareas y controlar errores,</a:t>
            </a:r>
          </a:p>
          <a:p>
            <a:r>
              <a:rPr lang="es-ES" sz="2400" b="0" i="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+mn-cs"/>
              </a:rPr>
              <a:t> Además, se ha diseñado para ser extensible. El </a:t>
            </a:r>
            <a:r>
              <a:rPr lang="es-ES" sz="2400" b="0" i="0" u="none" strike="noStrike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+mn-cs"/>
                <a:hlinkClick r:id="rId4"/>
              </a:rPr>
              <a:t>SDK de </a:t>
            </a:r>
            <a:r>
              <a:rPr lang="es-ES" sz="2400" b="0" i="0" u="none" strike="noStrike" kern="1200" dirty="0" err="1">
                <a:solidFill>
                  <a:schemeClr val="tx1"/>
                </a:solidFill>
                <a:effectLst/>
                <a:latin typeface="Lato Light"/>
                <a:ea typeface="+mn-ea"/>
                <a:cs typeface="+mn-cs"/>
                <a:hlinkClick r:id="rId4"/>
              </a:rPr>
              <a:t>WebJobs</a:t>
            </a:r>
            <a:r>
              <a:rPr lang="es-ES" sz="2400" b="0" i="0" u="none" strike="noStrike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+mn-cs"/>
                <a:hlinkClick r:id="rId4"/>
              </a:rPr>
              <a:t> SDK es de código abierto</a:t>
            </a:r>
            <a:r>
              <a:rPr lang="es-ES" sz="2400" b="0" i="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+mn-cs"/>
              </a:rPr>
              <a:t> y hay un </a:t>
            </a:r>
            <a:r>
              <a:rPr lang="es-ES" sz="2400" b="0" i="0" u="none" strike="noStrike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+mn-cs"/>
                <a:hlinkClick r:id="rId5"/>
              </a:rPr>
              <a:t>repositorio de código abierto para las extensiones</a:t>
            </a:r>
            <a:r>
              <a:rPr lang="es-ES" sz="2400" b="0" i="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+mn-cs"/>
              </a:rPr>
              <a:t>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873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016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msung Galaxy S6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393213" y="3512613"/>
            <a:ext cx="4636955" cy="8206560"/>
          </a:xfrm>
        </p:spPr>
        <p:txBody>
          <a:bodyPr>
            <a:normAutofit/>
          </a:bodyPr>
          <a:lstStyle>
            <a:lvl1pPr>
              <a:defRPr sz="3700"/>
            </a:lvl1pPr>
          </a:lstStyle>
          <a:p>
            <a:endParaRPr lang="en-US" dirty="0"/>
          </a:p>
        </p:txBody>
      </p:sp>
      <p:sp>
        <p:nvSpPr>
          <p:cNvPr id="3" name="TextBox 62"/>
          <p:cNvSpPr txBox="1"/>
          <p:nvPr userDrawn="1"/>
        </p:nvSpPr>
        <p:spPr>
          <a:xfrm>
            <a:off x="10270422" y="688644"/>
            <a:ext cx="3852304" cy="415482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algn="ctr">
              <a:defRPr/>
            </a:pPr>
            <a:r>
              <a:rPr lang="en-U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Zendos </a:t>
            </a:r>
            <a:r>
              <a:rPr lang="en-US" sz="2100" b="1" spc="600" dirty="0" err="1">
                <a:solidFill>
                  <a:srgbClr val="AC1D3F"/>
                </a:solidFill>
                <a:latin typeface="Lato Regular"/>
                <a:cs typeface="Lato Regular"/>
              </a:rPr>
              <a:t>Tecnología</a:t>
            </a:r>
            <a:endParaRPr lang="en-US" sz="2100" b="1" spc="600" dirty="0">
              <a:solidFill>
                <a:srgbClr val="AC1D3F"/>
              </a:solidFill>
              <a:latin typeface="Lato Regular"/>
              <a:cs typeface="Lato Regular"/>
            </a:endParaRPr>
          </a:p>
        </p:txBody>
      </p:sp>
      <p:grpSp>
        <p:nvGrpSpPr>
          <p:cNvPr id="4" name="Agrupar 3"/>
          <p:cNvGrpSpPr/>
          <p:nvPr userDrawn="1"/>
        </p:nvGrpSpPr>
        <p:grpSpPr>
          <a:xfrm>
            <a:off x="11449844" y="1952647"/>
            <a:ext cx="1477962" cy="336301"/>
            <a:chOff x="11449844" y="1952645"/>
            <a:chExt cx="1477962" cy="336302"/>
          </a:xfrm>
        </p:grpSpPr>
        <p:grpSp>
          <p:nvGrpSpPr>
            <p:cNvPr id="5" name="Group 39"/>
            <p:cNvGrpSpPr>
              <a:grpSpLocks/>
            </p:cNvGrpSpPr>
            <p:nvPr/>
          </p:nvGrpSpPr>
          <p:grpSpPr bwMode="auto">
            <a:xfrm>
              <a:off x="11449844" y="2019844"/>
              <a:ext cx="1477962" cy="258763"/>
              <a:chOff x="1703388" y="2006913"/>
              <a:chExt cx="1478230" cy="258682"/>
            </a:xfrm>
          </p:grpSpPr>
          <p:sp>
            <p:nvSpPr>
              <p:cNvPr id="7" name="Oval 40"/>
              <p:cNvSpPr/>
              <p:nvPr/>
            </p:nvSpPr>
            <p:spPr>
              <a:xfrm>
                <a:off x="1703388" y="2006913"/>
                <a:ext cx="258809" cy="2586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Oval 42"/>
              <p:cNvSpPr/>
              <p:nvPr/>
            </p:nvSpPr>
            <p:spPr>
              <a:xfrm>
                <a:off x="2313099" y="2006913"/>
                <a:ext cx="258809" cy="25868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Oval 43"/>
              <p:cNvSpPr/>
              <p:nvPr/>
            </p:nvSpPr>
            <p:spPr>
              <a:xfrm>
                <a:off x="2617954" y="2006913"/>
                <a:ext cx="258809" cy="25868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Oval 44"/>
              <p:cNvSpPr/>
              <p:nvPr/>
            </p:nvSpPr>
            <p:spPr>
              <a:xfrm>
                <a:off x="2922809" y="2006913"/>
                <a:ext cx="258809" cy="25868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" name="Imagen 5" descr="Zendos-icono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1696" y="1952645"/>
              <a:ext cx="268868" cy="336302"/>
            </a:xfrm>
            <a:prstGeom prst="rect">
              <a:avLst/>
            </a:prstGeom>
          </p:spPr>
        </p:pic>
      </p:grpSp>
      <p:sp>
        <p:nvSpPr>
          <p:cNvPr id="12" name="Rectángulo 11"/>
          <p:cNvSpPr/>
          <p:nvPr userDrawn="1"/>
        </p:nvSpPr>
        <p:spPr>
          <a:xfrm>
            <a:off x="0" y="13452794"/>
            <a:ext cx="24377650" cy="296630"/>
          </a:xfrm>
          <a:prstGeom prst="rect">
            <a:avLst/>
          </a:prstGeom>
          <a:solidFill>
            <a:srgbClr val="AC1D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/>
          </a:p>
        </p:txBody>
      </p:sp>
      <p:sp>
        <p:nvSpPr>
          <p:cNvPr id="13" name="Oval 22"/>
          <p:cNvSpPr>
            <a:spLocks noChangeAspect="1"/>
          </p:cNvSpPr>
          <p:nvPr userDrawn="1"/>
        </p:nvSpPr>
        <p:spPr>
          <a:xfrm>
            <a:off x="23019761" y="562493"/>
            <a:ext cx="776128" cy="7761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5" tIns="45704" rIns="91405" bIns="45704" rtlCol="0" anchor="ctr"/>
          <a:lstStyle/>
          <a:p>
            <a:pPr algn="ctr"/>
            <a:endParaRPr lang="en-US" dirty="0"/>
          </a:p>
        </p:txBody>
      </p:sp>
      <p:sp>
        <p:nvSpPr>
          <p:cNvPr id="14" name="TextBox 23"/>
          <p:cNvSpPr txBox="1"/>
          <p:nvPr userDrawn="1"/>
        </p:nvSpPr>
        <p:spPr>
          <a:xfrm>
            <a:off x="22918766" y="629351"/>
            <a:ext cx="967204" cy="553928"/>
          </a:xfrm>
          <a:prstGeom prst="rect">
            <a:avLst/>
          </a:prstGeom>
          <a:noFill/>
        </p:spPr>
        <p:txBody>
          <a:bodyPr wrap="none" lIns="182776" tIns="91389" rIns="182776" bIns="91389" rtlCol="0">
            <a:spAutoFit/>
          </a:bodyPr>
          <a:lstStyle/>
          <a:p>
            <a:pPr algn="ctr"/>
            <a:fld id="{260E2A6B-A809-4840-BF14-8648BC0BDF87}" type="slidenum">
              <a:rPr lang="id-ID" sz="2400" b="0" smtClean="0">
                <a:solidFill>
                  <a:schemeClr val="bg1"/>
                </a:solidFill>
                <a:latin typeface="Lato Regular"/>
                <a:cs typeface="Lato Regular"/>
              </a:rPr>
              <a:pPr algn="ctr"/>
              <a:t>‹Nº›</a:t>
            </a:fld>
            <a:endParaRPr lang="id-ID" sz="2400" b="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8506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8229600"/>
          </a:xfrm>
        </p:spPr>
        <p:txBody>
          <a:bodyPr>
            <a:normAutofit/>
          </a:bodyPr>
          <a:lstStyle>
            <a:lvl1pPr>
              <a:defRPr sz="37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02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m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545582" y="3673902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0932386" y="3673902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5279539" y="3673902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2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9691078" y="3673902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3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156325" y="3673902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4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545582" y="7751107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5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932386" y="7751107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6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5279539" y="7751107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9691078" y="7751107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156325" y="7751107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209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60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04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10055781" y="2521312"/>
            <a:ext cx="4266089" cy="42672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5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alaxy S6 - 3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6"/>
          <p:cNvSpPr>
            <a:spLocks noGrp="1" noChangeAspect="1"/>
          </p:cNvSpPr>
          <p:nvPr userDrawn="1">
            <p:ph type="pic" sz="quarter" idx="13"/>
          </p:nvPr>
        </p:nvSpPr>
        <p:spPr>
          <a:xfrm>
            <a:off x="8652936" y="4245483"/>
            <a:ext cx="2620997" cy="5891824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 noChangeAspect="1"/>
          </p:cNvSpPr>
          <p:nvPr userDrawn="1">
            <p:ph type="pic" sz="quarter" idx="14"/>
          </p:nvPr>
        </p:nvSpPr>
        <p:spPr>
          <a:xfrm>
            <a:off x="2194260" y="4245483"/>
            <a:ext cx="1835874" cy="5891824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 noChangeAspect="1"/>
          </p:cNvSpPr>
          <p:nvPr>
            <p:ph type="pic" sz="quarter" idx="10"/>
          </p:nvPr>
        </p:nvSpPr>
        <p:spPr>
          <a:xfrm>
            <a:off x="4241769" y="3600087"/>
            <a:ext cx="4247104" cy="7516648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4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msung - 3 Galaxy S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3830785" y="3649627"/>
            <a:ext cx="3744585" cy="6665915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0310678" y="3649627"/>
            <a:ext cx="3748317" cy="6665915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16924861" y="3649627"/>
            <a:ext cx="3796003" cy="6665915"/>
          </a:xfrm>
        </p:spPr>
        <p:txBody>
          <a:bodyPr>
            <a:normAutofit/>
          </a:bodyPr>
          <a:lstStyle>
            <a:lvl1pPr marL="0" indent="0">
              <a:buNone/>
              <a:defRPr sz="2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s for 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2728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s for 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0966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Slide For 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2"/>
          <p:cNvSpPr>
            <a:spLocks noChangeAspect="1"/>
          </p:cNvSpPr>
          <p:nvPr userDrawn="1"/>
        </p:nvSpPr>
        <p:spPr>
          <a:xfrm>
            <a:off x="23019761" y="562493"/>
            <a:ext cx="776128" cy="7761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5" tIns="45704" rIns="91405" bIns="45704" rtlCol="0" anchor="ctr"/>
          <a:lstStyle/>
          <a:p>
            <a:pPr algn="ctr"/>
            <a:endParaRPr lang="en-US" dirty="0"/>
          </a:p>
        </p:txBody>
      </p:sp>
      <p:sp>
        <p:nvSpPr>
          <p:cNvPr id="3" name="TextBox 23"/>
          <p:cNvSpPr txBox="1"/>
          <p:nvPr userDrawn="1"/>
        </p:nvSpPr>
        <p:spPr>
          <a:xfrm>
            <a:off x="22918766" y="629351"/>
            <a:ext cx="967204" cy="553928"/>
          </a:xfrm>
          <a:prstGeom prst="rect">
            <a:avLst/>
          </a:prstGeom>
          <a:noFill/>
        </p:spPr>
        <p:txBody>
          <a:bodyPr wrap="none" lIns="182776" tIns="91389" rIns="182776" bIns="91389" rtlCol="0">
            <a:spAutoFit/>
          </a:bodyPr>
          <a:lstStyle/>
          <a:p>
            <a:pPr algn="ctr"/>
            <a:fld id="{260E2A6B-A809-4840-BF14-8648BC0BDF87}" type="slidenum">
              <a:rPr lang="id-ID" sz="2400" b="0" smtClean="0">
                <a:solidFill>
                  <a:schemeClr val="bg1"/>
                </a:solidFill>
                <a:latin typeface="Lato Regular"/>
                <a:cs typeface="Lato Regular"/>
              </a:rPr>
              <a:pPr algn="ctr"/>
              <a:t>‹Nº›</a:t>
            </a:fld>
            <a:endParaRPr lang="id-ID" sz="2400" b="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4" name="TextBox 62"/>
          <p:cNvSpPr txBox="1"/>
          <p:nvPr userDrawn="1"/>
        </p:nvSpPr>
        <p:spPr>
          <a:xfrm>
            <a:off x="10270422" y="688644"/>
            <a:ext cx="3852304" cy="415482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algn="ctr">
              <a:defRPr/>
            </a:pPr>
            <a:r>
              <a:rPr lang="en-U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Zendos </a:t>
            </a:r>
            <a:r>
              <a:rPr lang="en-US" sz="2100" b="1" spc="600" dirty="0" err="1">
                <a:solidFill>
                  <a:srgbClr val="AC1D3F"/>
                </a:solidFill>
                <a:latin typeface="Lato Regular"/>
                <a:cs typeface="Lato Regular"/>
              </a:rPr>
              <a:t>Tecnología</a:t>
            </a:r>
            <a:endParaRPr lang="en-US" sz="2100" b="1" spc="600" dirty="0">
              <a:solidFill>
                <a:srgbClr val="AC1D3F"/>
              </a:solidFill>
              <a:latin typeface="Lato Regular"/>
              <a:cs typeface="Lato Regular"/>
            </a:endParaRPr>
          </a:p>
        </p:txBody>
      </p:sp>
      <p:grpSp>
        <p:nvGrpSpPr>
          <p:cNvPr id="5" name="Agrupar 4"/>
          <p:cNvGrpSpPr/>
          <p:nvPr userDrawn="1"/>
        </p:nvGrpSpPr>
        <p:grpSpPr>
          <a:xfrm>
            <a:off x="11449844" y="1952647"/>
            <a:ext cx="1477962" cy="336301"/>
            <a:chOff x="11449844" y="1952645"/>
            <a:chExt cx="1477962" cy="336302"/>
          </a:xfrm>
        </p:grpSpPr>
        <p:grpSp>
          <p:nvGrpSpPr>
            <p:cNvPr id="6" name="Group 39"/>
            <p:cNvGrpSpPr>
              <a:grpSpLocks/>
            </p:cNvGrpSpPr>
            <p:nvPr/>
          </p:nvGrpSpPr>
          <p:grpSpPr bwMode="auto">
            <a:xfrm>
              <a:off x="11449844" y="2019844"/>
              <a:ext cx="1477962" cy="258763"/>
              <a:chOff x="1703388" y="2006913"/>
              <a:chExt cx="1478230" cy="258682"/>
            </a:xfrm>
          </p:grpSpPr>
          <p:sp>
            <p:nvSpPr>
              <p:cNvPr id="8" name="Oval 40"/>
              <p:cNvSpPr/>
              <p:nvPr/>
            </p:nvSpPr>
            <p:spPr>
              <a:xfrm>
                <a:off x="1703388" y="2006913"/>
                <a:ext cx="258809" cy="2586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Oval 42"/>
              <p:cNvSpPr/>
              <p:nvPr/>
            </p:nvSpPr>
            <p:spPr>
              <a:xfrm>
                <a:off x="2313099" y="2006913"/>
                <a:ext cx="258809" cy="25868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Oval 43"/>
              <p:cNvSpPr/>
              <p:nvPr/>
            </p:nvSpPr>
            <p:spPr>
              <a:xfrm>
                <a:off x="2617954" y="2006913"/>
                <a:ext cx="258809" cy="25868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Oval 44"/>
              <p:cNvSpPr/>
              <p:nvPr/>
            </p:nvSpPr>
            <p:spPr>
              <a:xfrm>
                <a:off x="2922809" y="2006913"/>
                <a:ext cx="258809" cy="25868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7" name="Imagen 6" descr="Zendos-icono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1696" y="1952645"/>
              <a:ext cx="268868" cy="336302"/>
            </a:xfrm>
            <a:prstGeom prst="rect">
              <a:avLst/>
            </a:prstGeom>
          </p:spPr>
        </p:pic>
      </p:grpSp>
      <p:sp>
        <p:nvSpPr>
          <p:cNvPr id="12" name="Rectángulo 11"/>
          <p:cNvSpPr/>
          <p:nvPr userDrawn="1"/>
        </p:nvSpPr>
        <p:spPr>
          <a:xfrm>
            <a:off x="0" y="13452794"/>
            <a:ext cx="24377650" cy="296630"/>
          </a:xfrm>
          <a:prstGeom prst="rect">
            <a:avLst/>
          </a:prstGeom>
          <a:solidFill>
            <a:srgbClr val="AC1D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88678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60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3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9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2179299" cy="137160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04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5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-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67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43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_3_iPhones_v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2406297" y="5008699"/>
            <a:ext cx="2762782" cy="490581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9666177" y="5008699"/>
            <a:ext cx="2762782" cy="490581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7037457" y="5008699"/>
            <a:ext cx="2762782" cy="490581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63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5" y="0"/>
            <a:ext cx="24377655" cy="6460437"/>
          </a:xfrm>
        </p:spPr>
        <p:txBody>
          <a:bodyPr rtlCol="0">
            <a:normAutofit/>
          </a:bodyPr>
          <a:lstStyle>
            <a:lvl1pPr marL="0" indent="0">
              <a:buNone/>
              <a:defRPr sz="2100"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070976" y="2466759"/>
            <a:ext cx="4720488" cy="8450344"/>
          </a:xfrm>
        </p:spPr>
        <p:txBody>
          <a:bodyPr rtlCol="0">
            <a:normAutofit/>
          </a:bodyPr>
          <a:lstStyle>
            <a:lvl1pPr marL="0" indent="0">
              <a:buNone/>
              <a:defRPr sz="2100"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5903197"/>
      </p:ext>
    </p:extLst>
  </p:cSld>
  <p:clrMapOvr>
    <a:masterClrMapping/>
  </p:clrMapOvr>
  <p:transition advClick="0" advTm="3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ne_vs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995779" y="4057984"/>
            <a:ext cx="2810265" cy="4965333"/>
          </a:xfrm>
        </p:spPr>
        <p:txBody>
          <a:bodyPr>
            <a:normAutofit/>
          </a:bodyPr>
          <a:lstStyle>
            <a:lvl1pPr marL="0" indent="0">
              <a:buNone/>
              <a:defRPr sz="2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3632753" y="4102544"/>
            <a:ext cx="2810265" cy="4965333"/>
          </a:xfrm>
        </p:spPr>
        <p:txBody>
          <a:bodyPr>
            <a:normAutofit/>
          </a:bodyPr>
          <a:lstStyle>
            <a:lvl1pPr marL="0" indent="0">
              <a:buNone/>
              <a:defRPr sz="2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9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Phone Vs Galax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995779" y="4057984"/>
            <a:ext cx="2810265" cy="4965333"/>
          </a:xfrm>
        </p:spPr>
        <p:txBody>
          <a:bodyPr>
            <a:normAutofit/>
          </a:bodyPr>
          <a:lstStyle>
            <a:lvl1pPr marL="0" indent="0">
              <a:buNone/>
              <a:defRPr sz="2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3610471" y="3720727"/>
            <a:ext cx="3189025" cy="5659069"/>
          </a:xfrm>
        </p:spPr>
        <p:txBody>
          <a:bodyPr>
            <a:normAutofit/>
          </a:bodyPr>
          <a:lstStyle>
            <a:lvl1pPr marL="0" indent="0">
              <a:buNone/>
              <a:defRPr sz="2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4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laceholder to tabl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6997611" y="3103928"/>
            <a:ext cx="1261871" cy="1261872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10585519" y="3099320"/>
            <a:ext cx="1261871" cy="1261872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13778263" y="3103928"/>
            <a:ext cx="1261871" cy="1261872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16888618" y="3099320"/>
            <a:ext cx="1261871" cy="1261872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19793960" y="3103928"/>
            <a:ext cx="1261871" cy="1261872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579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5"/>
          </a:xfrm>
          <a:prstGeom prst="rect">
            <a:avLst/>
          </a:prstGeom>
        </p:spPr>
        <p:txBody>
          <a:bodyPr vert="horz" lIns="182811" tIns="91405" rIns="182811" bIns="91405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1"/>
            <a:ext cx="21025723" cy="8702677"/>
          </a:xfrm>
          <a:prstGeom prst="rect">
            <a:avLst/>
          </a:prstGeom>
        </p:spPr>
        <p:txBody>
          <a:bodyPr vert="horz" lIns="182811" tIns="91405" rIns="182811" bIns="9140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9"/>
            <a:ext cx="5484971" cy="730251"/>
          </a:xfrm>
          <a:prstGeom prst="rect">
            <a:avLst/>
          </a:prstGeom>
        </p:spPr>
        <p:txBody>
          <a:bodyPr vert="horz" lIns="182811" tIns="91405" rIns="182811" bIns="91405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9"/>
            <a:ext cx="8227457" cy="730251"/>
          </a:xfrm>
          <a:prstGeom prst="rect">
            <a:avLst/>
          </a:prstGeom>
        </p:spPr>
        <p:txBody>
          <a:bodyPr vert="horz" lIns="182811" tIns="91405" rIns="182811" bIns="91405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  <a:latin typeface="Lato Regular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9"/>
            <a:ext cx="5484971" cy="730251"/>
          </a:xfrm>
          <a:prstGeom prst="rect">
            <a:avLst/>
          </a:prstGeom>
        </p:spPr>
        <p:txBody>
          <a:bodyPr vert="horz" lIns="182811" tIns="91405" rIns="182811" bIns="91405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Lato Regular"/>
              </a:defRPr>
            </a:lvl1pPr>
          </a:lstStyle>
          <a:p>
            <a:fld id="{FCEE2C88-6C8F-484D-AF69-578F576B1F4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23019761" y="562493"/>
            <a:ext cx="776128" cy="7761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5" tIns="45704" rIns="91405" bIns="45704"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22918766" y="629351"/>
            <a:ext cx="967204" cy="553928"/>
          </a:xfrm>
          <a:prstGeom prst="rect">
            <a:avLst/>
          </a:prstGeom>
          <a:noFill/>
        </p:spPr>
        <p:txBody>
          <a:bodyPr wrap="none" lIns="182776" tIns="91389" rIns="182776" bIns="91389" rtlCol="0">
            <a:spAutoFit/>
          </a:bodyPr>
          <a:lstStyle/>
          <a:p>
            <a:pPr algn="ctr"/>
            <a:fld id="{260E2A6B-A809-4840-BF14-8648BC0BDF87}" type="slidenum">
              <a:rPr lang="id-ID" sz="2400" b="0" smtClean="0">
                <a:solidFill>
                  <a:schemeClr val="bg1"/>
                </a:solidFill>
                <a:latin typeface="Lato Regular"/>
                <a:cs typeface="Lato Regular"/>
              </a:rPr>
              <a:pPr algn="ctr"/>
              <a:t>‹Nº›</a:t>
            </a:fld>
            <a:endParaRPr lang="id-ID" sz="2400" b="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4" name="TextBox 62"/>
          <p:cNvSpPr txBox="1"/>
          <p:nvPr userDrawn="1"/>
        </p:nvSpPr>
        <p:spPr>
          <a:xfrm>
            <a:off x="10270422" y="688644"/>
            <a:ext cx="3852304" cy="415482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algn="ctr">
              <a:defRPr/>
            </a:pPr>
            <a:r>
              <a:rPr lang="en-U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Zendos </a:t>
            </a:r>
            <a:r>
              <a:rPr lang="en-US" sz="2100" b="1" spc="600" dirty="0" err="1">
                <a:solidFill>
                  <a:schemeClr val="tx2"/>
                </a:solidFill>
                <a:latin typeface="Lato Regular"/>
                <a:cs typeface="Lato Regular"/>
              </a:rPr>
              <a:t>Tecnología</a:t>
            </a:r>
            <a:endParaRPr lang="en-US" sz="2100" b="1" spc="600" dirty="0">
              <a:solidFill>
                <a:schemeClr val="tx2"/>
              </a:solidFill>
              <a:latin typeface="Lato Regular"/>
              <a:cs typeface="Lato Regular"/>
            </a:endParaRPr>
          </a:p>
        </p:txBody>
      </p:sp>
      <p:grpSp>
        <p:nvGrpSpPr>
          <p:cNvPr id="15" name="Agrupar 14"/>
          <p:cNvGrpSpPr/>
          <p:nvPr userDrawn="1"/>
        </p:nvGrpSpPr>
        <p:grpSpPr>
          <a:xfrm>
            <a:off x="11449844" y="1952647"/>
            <a:ext cx="1477962" cy="336301"/>
            <a:chOff x="11449844" y="1952645"/>
            <a:chExt cx="1477962" cy="336302"/>
          </a:xfrm>
        </p:grpSpPr>
        <p:grpSp>
          <p:nvGrpSpPr>
            <p:cNvPr id="16" name="Group 39"/>
            <p:cNvGrpSpPr>
              <a:grpSpLocks/>
            </p:cNvGrpSpPr>
            <p:nvPr/>
          </p:nvGrpSpPr>
          <p:grpSpPr bwMode="auto">
            <a:xfrm>
              <a:off x="11449844" y="2019844"/>
              <a:ext cx="1477962" cy="258763"/>
              <a:chOff x="1703388" y="2006913"/>
              <a:chExt cx="1478230" cy="258682"/>
            </a:xfrm>
          </p:grpSpPr>
          <p:sp>
            <p:nvSpPr>
              <p:cNvPr id="19" name="Oval 40"/>
              <p:cNvSpPr/>
              <p:nvPr/>
            </p:nvSpPr>
            <p:spPr>
              <a:xfrm>
                <a:off x="1703388" y="2006913"/>
                <a:ext cx="258809" cy="2586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Oval 42"/>
              <p:cNvSpPr/>
              <p:nvPr/>
            </p:nvSpPr>
            <p:spPr>
              <a:xfrm>
                <a:off x="2313099" y="2006913"/>
                <a:ext cx="258809" cy="25868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Oval 43"/>
              <p:cNvSpPr/>
              <p:nvPr/>
            </p:nvSpPr>
            <p:spPr>
              <a:xfrm>
                <a:off x="2617954" y="2006913"/>
                <a:ext cx="258809" cy="25868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Oval 44"/>
              <p:cNvSpPr/>
              <p:nvPr/>
            </p:nvSpPr>
            <p:spPr>
              <a:xfrm>
                <a:off x="2922809" y="2006913"/>
                <a:ext cx="258809" cy="25868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8" name="Imagen 17" descr="Zendos-icono.png"/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1696" y="1952645"/>
              <a:ext cx="268868" cy="336302"/>
            </a:xfrm>
            <a:prstGeom prst="rect">
              <a:avLst/>
            </a:prstGeom>
          </p:spPr>
        </p:pic>
      </p:grpSp>
      <p:sp>
        <p:nvSpPr>
          <p:cNvPr id="29" name="Rectángulo 28"/>
          <p:cNvSpPr/>
          <p:nvPr userDrawn="1"/>
        </p:nvSpPr>
        <p:spPr>
          <a:xfrm>
            <a:off x="0" y="13452794"/>
            <a:ext cx="24377650" cy="296630"/>
          </a:xfrm>
          <a:prstGeom prst="rect">
            <a:avLst/>
          </a:prstGeom>
          <a:solidFill>
            <a:srgbClr val="AC1D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747" r:id="rId2"/>
    <p:sldLayoutId id="2147483801" r:id="rId3"/>
    <p:sldLayoutId id="2147483657" r:id="rId4"/>
    <p:sldLayoutId id="2147483821" r:id="rId5"/>
    <p:sldLayoutId id="2147483780" r:id="rId6"/>
    <p:sldLayoutId id="2147483809" r:id="rId7"/>
    <p:sldLayoutId id="2147483936" r:id="rId8"/>
    <p:sldLayoutId id="2147483844" r:id="rId9"/>
    <p:sldLayoutId id="2147483842" r:id="rId10"/>
    <p:sldLayoutId id="2147483935" r:id="rId11"/>
    <p:sldLayoutId id="2147483877" r:id="rId12"/>
    <p:sldLayoutId id="2147483922" r:id="rId13"/>
    <p:sldLayoutId id="2147483939" r:id="rId14"/>
    <p:sldLayoutId id="2147483937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hf hdr="0" dt="0"/>
  <p:txStyles>
    <p:titleStyle>
      <a:lvl1pPr algn="l" defTabSz="1828115" rtl="0" eaLnBrk="1" latinLnBrk="0" hangingPunct="1">
        <a:lnSpc>
          <a:spcPct val="90000"/>
        </a:lnSpc>
        <a:spcBef>
          <a:spcPct val="0"/>
        </a:spcBef>
        <a:buNone/>
        <a:defRPr lang="en-US" sz="61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457029" indent="-457029" algn="l" defTabSz="1828115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1371085" indent="-457029" algn="l" defTabSz="18281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2285144" indent="-457029" algn="l" defTabSz="18281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7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3199200" indent="-457029" algn="l" defTabSz="18281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4113256" indent="-457029" algn="l" defTabSz="18281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5027315" indent="-457029" algn="l" defTabSz="18281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6pPr>
      <a:lvl7pPr marL="5941371" indent="-457029" algn="l" defTabSz="18281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7pPr>
      <a:lvl8pPr marL="6855429" indent="-457029" algn="l" defTabSz="18281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8pPr>
      <a:lvl9pPr marL="7769485" indent="-457029" algn="l" defTabSz="18281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115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914056" algn="l" defTabSz="1828115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115" algn="l" defTabSz="1828115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171" algn="l" defTabSz="1828115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229" algn="l" defTabSz="1828115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285" algn="l" defTabSz="1828115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6pPr>
      <a:lvl7pPr marL="5484344" algn="l" defTabSz="1828115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400" algn="l" defTabSz="1828115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8pPr>
      <a:lvl9pPr marL="7312456" algn="l" defTabSz="1828115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39250" cy="2286000"/>
          </a:xfrm>
          <a:prstGeom prst="rect">
            <a:avLst/>
          </a:prstGeom>
        </p:spPr>
        <p:txBody>
          <a:bodyPr vert="horz" lIns="91424" tIns="45712" rIns="91424" bIns="4571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0"/>
            <a:ext cx="21939250" cy="9051925"/>
          </a:xfrm>
          <a:prstGeom prst="rect">
            <a:avLst/>
          </a:prstGeom>
        </p:spPr>
        <p:txBody>
          <a:bodyPr vert="horz" lIns="91424" tIns="45712" rIns="91424" bIns="4571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2" y="12712699"/>
            <a:ext cx="5688012" cy="73025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9616" y="12712699"/>
            <a:ext cx="7718424" cy="73025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0438" y="12712699"/>
            <a:ext cx="5688012" cy="73025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961FF-5FE8-EB4D-989B-E161B1A2E7CF}" type="slidenum">
              <a:t>‹Nº›</a:t>
            </a:fld>
            <a:endParaRPr lang="en-US"/>
          </a:p>
        </p:txBody>
      </p:sp>
      <p:sp>
        <p:nvSpPr>
          <p:cNvPr id="9" name="Oval 22"/>
          <p:cNvSpPr>
            <a:spLocks noChangeAspect="1"/>
          </p:cNvSpPr>
          <p:nvPr userDrawn="1"/>
        </p:nvSpPr>
        <p:spPr>
          <a:xfrm>
            <a:off x="23019761" y="562493"/>
            <a:ext cx="776128" cy="7761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5" tIns="45704" rIns="91405" bIns="45704" rtlCol="0" anchor="ctr"/>
          <a:lstStyle/>
          <a:p>
            <a:pPr algn="ctr"/>
            <a:endParaRPr lang="en-US" dirty="0"/>
          </a:p>
        </p:txBody>
      </p:sp>
      <p:sp>
        <p:nvSpPr>
          <p:cNvPr id="10" name="TextBox 23"/>
          <p:cNvSpPr txBox="1"/>
          <p:nvPr userDrawn="1"/>
        </p:nvSpPr>
        <p:spPr>
          <a:xfrm>
            <a:off x="22918766" y="629351"/>
            <a:ext cx="967204" cy="553928"/>
          </a:xfrm>
          <a:prstGeom prst="rect">
            <a:avLst/>
          </a:prstGeom>
          <a:noFill/>
        </p:spPr>
        <p:txBody>
          <a:bodyPr wrap="none" lIns="182776" tIns="91389" rIns="182776" bIns="91389" rtlCol="0">
            <a:spAutoFit/>
          </a:bodyPr>
          <a:lstStyle/>
          <a:p>
            <a:pPr algn="ctr"/>
            <a:fld id="{260E2A6B-A809-4840-BF14-8648BC0BDF87}" type="slidenum">
              <a:rPr lang="id-ID" sz="2400" b="0" smtClean="0">
                <a:solidFill>
                  <a:schemeClr val="bg1"/>
                </a:solidFill>
                <a:latin typeface="Lato Regular"/>
                <a:cs typeface="Lato Regular"/>
              </a:rPr>
              <a:pPr algn="ctr"/>
              <a:t>‹Nº›</a:t>
            </a:fld>
            <a:endParaRPr lang="id-ID" sz="2400" b="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TextBox 62"/>
          <p:cNvSpPr txBox="1"/>
          <p:nvPr userDrawn="1"/>
        </p:nvSpPr>
        <p:spPr>
          <a:xfrm>
            <a:off x="10270422" y="688644"/>
            <a:ext cx="3852304" cy="415482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algn="ctr">
              <a:defRPr/>
            </a:pPr>
            <a:r>
              <a:rPr lang="en-U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Zendos </a:t>
            </a:r>
            <a:r>
              <a:rPr lang="en-US" sz="2100" b="1" spc="600" dirty="0" err="1">
                <a:solidFill>
                  <a:srgbClr val="AC1D3F"/>
                </a:solidFill>
                <a:latin typeface="Lato Regular"/>
                <a:cs typeface="Lato Regular"/>
              </a:rPr>
              <a:t>Tecnología</a:t>
            </a:r>
            <a:endParaRPr lang="en-US" sz="2100" b="1" spc="600" dirty="0">
              <a:solidFill>
                <a:srgbClr val="AC1D3F"/>
              </a:solidFill>
              <a:latin typeface="Lato Regular"/>
              <a:cs typeface="Lato Regular"/>
            </a:endParaRPr>
          </a:p>
        </p:txBody>
      </p:sp>
      <p:grpSp>
        <p:nvGrpSpPr>
          <p:cNvPr id="12" name="Agrupar 11"/>
          <p:cNvGrpSpPr/>
          <p:nvPr userDrawn="1"/>
        </p:nvGrpSpPr>
        <p:grpSpPr>
          <a:xfrm>
            <a:off x="11449844" y="1952647"/>
            <a:ext cx="1477962" cy="336301"/>
            <a:chOff x="11449844" y="1952645"/>
            <a:chExt cx="1477962" cy="336302"/>
          </a:xfrm>
        </p:grpSpPr>
        <p:grpSp>
          <p:nvGrpSpPr>
            <p:cNvPr id="13" name="Group 39"/>
            <p:cNvGrpSpPr>
              <a:grpSpLocks/>
            </p:cNvGrpSpPr>
            <p:nvPr/>
          </p:nvGrpSpPr>
          <p:grpSpPr bwMode="auto">
            <a:xfrm>
              <a:off x="11449844" y="2019844"/>
              <a:ext cx="1477962" cy="258763"/>
              <a:chOff x="1703388" y="2006913"/>
              <a:chExt cx="1478230" cy="258682"/>
            </a:xfrm>
          </p:grpSpPr>
          <p:sp>
            <p:nvSpPr>
              <p:cNvPr id="15" name="Oval 40"/>
              <p:cNvSpPr/>
              <p:nvPr/>
            </p:nvSpPr>
            <p:spPr>
              <a:xfrm>
                <a:off x="1703388" y="2006913"/>
                <a:ext cx="258809" cy="2586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Oval 42"/>
              <p:cNvSpPr/>
              <p:nvPr/>
            </p:nvSpPr>
            <p:spPr>
              <a:xfrm>
                <a:off x="2313099" y="2006913"/>
                <a:ext cx="258809" cy="25868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Oval 43"/>
              <p:cNvSpPr/>
              <p:nvPr/>
            </p:nvSpPr>
            <p:spPr>
              <a:xfrm>
                <a:off x="2617954" y="2006913"/>
                <a:ext cx="258809" cy="25868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Oval 44"/>
              <p:cNvSpPr/>
              <p:nvPr/>
            </p:nvSpPr>
            <p:spPr>
              <a:xfrm>
                <a:off x="2922809" y="2006913"/>
                <a:ext cx="258809" cy="25868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" name="Imagen 13" descr="Zendos-icono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1696" y="1952645"/>
              <a:ext cx="268868" cy="336302"/>
            </a:xfrm>
            <a:prstGeom prst="rect">
              <a:avLst/>
            </a:prstGeom>
          </p:spPr>
        </p:pic>
      </p:grpSp>
      <p:sp>
        <p:nvSpPr>
          <p:cNvPr id="19" name="Rectángulo 18"/>
          <p:cNvSpPr/>
          <p:nvPr userDrawn="1"/>
        </p:nvSpPr>
        <p:spPr>
          <a:xfrm>
            <a:off x="0" y="13452794"/>
            <a:ext cx="24377650" cy="296630"/>
          </a:xfrm>
          <a:prstGeom prst="rect">
            <a:avLst/>
          </a:prstGeom>
          <a:solidFill>
            <a:srgbClr val="AC1D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93299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</p:sldLayoutIdLst>
  <p:hf hdr="0" dt="0"/>
  <p:txStyles>
    <p:titleStyle>
      <a:lvl1pPr algn="ctr" defTabSz="457120" rtl="0" eaLnBrk="1" latinLnBrk="0" hangingPunct="1"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1" indent="-342841" algn="l" defTabSz="4571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9" indent="-285699" algn="l" defTabSz="457120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00" indent="-228560" algn="l" defTabSz="45712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20" indent="-228560" algn="l" defTabSz="45712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40" indent="-228560" algn="l" defTabSz="457120" rtl="0" eaLnBrk="1" latinLnBrk="0" hangingPunct="1">
        <a:spcBef>
          <a:spcPct val="20000"/>
        </a:spcBef>
        <a:buFont typeface="Arial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60" indent="-228560" algn="l" defTabSz="45712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0" indent="-228560" algn="l" defTabSz="45712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0" indent="-228560" algn="l" defTabSz="45712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0" indent="-228560" algn="l" defTabSz="45712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39250" cy="2286000"/>
          </a:xfrm>
          <a:prstGeom prst="rect">
            <a:avLst/>
          </a:prstGeom>
        </p:spPr>
        <p:txBody>
          <a:bodyPr vert="horz" lIns="91424" tIns="45712" rIns="91424" bIns="4571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0"/>
            <a:ext cx="21939250" cy="9051925"/>
          </a:xfrm>
          <a:prstGeom prst="rect">
            <a:avLst/>
          </a:prstGeom>
        </p:spPr>
        <p:txBody>
          <a:bodyPr vert="horz" lIns="91424" tIns="45712" rIns="91424" bIns="4571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2" y="12712699"/>
            <a:ext cx="5688012" cy="73025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9616" y="12712699"/>
            <a:ext cx="7718424" cy="73025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0438" y="12712699"/>
            <a:ext cx="5688012" cy="73025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39DA8-C465-9E4F-B88A-1C86D678B1F2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07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941" r:id="rId2"/>
    <p:sldLayoutId id="2147483958" r:id="rId3"/>
    <p:sldLayoutId id="2147483959" r:id="rId4"/>
  </p:sldLayoutIdLst>
  <p:hf hdr="0" dt="0"/>
  <p:txStyles>
    <p:titleStyle>
      <a:lvl1pPr algn="ctr" defTabSz="457120" rtl="0" eaLnBrk="1" latinLnBrk="0" hangingPunct="1"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1" indent="-342841" algn="l" defTabSz="4571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9" indent="-285699" algn="l" defTabSz="457120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00" indent="-228560" algn="l" defTabSz="45712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20" indent="-228560" algn="l" defTabSz="45712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40" indent="-228560" algn="l" defTabSz="457120" rtl="0" eaLnBrk="1" latinLnBrk="0" hangingPunct="1">
        <a:spcBef>
          <a:spcPct val="20000"/>
        </a:spcBef>
        <a:buFont typeface="Arial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60" indent="-228560" algn="l" defTabSz="45712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0" indent="-228560" algn="l" defTabSz="45712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0" indent="-228560" algn="l" defTabSz="45712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0" indent="-228560" algn="l" defTabSz="45712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4" y="0"/>
            <a:ext cx="24398816" cy="13737042"/>
          </a:xfrm>
          <a:prstGeom prst="rect">
            <a:avLst/>
          </a:prstGeom>
        </p:spPr>
      </p:pic>
      <p:sp>
        <p:nvSpPr>
          <p:cNvPr id="43" name="Freeform 39"/>
          <p:cNvSpPr>
            <a:spLocks noChangeAspect="1" noChangeArrowheads="1"/>
          </p:cNvSpPr>
          <p:nvPr/>
        </p:nvSpPr>
        <p:spPr bwMode="auto">
          <a:xfrm>
            <a:off x="11790945" y="10852687"/>
            <a:ext cx="197671" cy="197672"/>
          </a:xfrm>
          <a:custGeom>
            <a:avLst/>
            <a:gdLst>
              <a:gd name="T0" fmla="*/ 247 w 248"/>
              <a:gd name="T1" fmla="*/ 124 h 251"/>
              <a:gd name="T2" fmla="*/ 247 w 248"/>
              <a:gd name="T3" fmla="*/ 124 h 251"/>
              <a:gd name="T4" fmla="*/ 123 w 248"/>
              <a:gd name="T5" fmla="*/ 250 h 251"/>
              <a:gd name="T6" fmla="*/ 0 w 248"/>
              <a:gd name="T7" fmla="*/ 124 h 251"/>
              <a:gd name="T8" fmla="*/ 123 w 248"/>
              <a:gd name="T9" fmla="*/ 0 h 251"/>
              <a:gd name="T10" fmla="*/ 247 w 248"/>
              <a:gd name="T11" fmla="*/ 124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8" h="251">
                <a:moveTo>
                  <a:pt x="247" y="124"/>
                </a:moveTo>
                <a:lnTo>
                  <a:pt x="247" y="124"/>
                </a:lnTo>
                <a:cubicBezTo>
                  <a:pt x="247" y="194"/>
                  <a:pt x="191" y="250"/>
                  <a:pt x="123" y="250"/>
                </a:cubicBezTo>
                <a:cubicBezTo>
                  <a:pt x="55" y="250"/>
                  <a:pt x="0" y="194"/>
                  <a:pt x="0" y="124"/>
                </a:cubicBezTo>
                <a:cubicBezTo>
                  <a:pt x="0" y="56"/>
                  <a:pt x="55" y="0"/>
                  <a:pt x="123" y="0"/>
                </a:cubicBezTo>
                <a:cubicBezTo>
                  <a:pt x="191" y="0"/>
                  <a:pt x="247" y="56"/>
                  <a:pt x="247" y="12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4" tIns="45712" rIns="91424" bIns="45712" anchor="ctr"/>
          <a:lstStyle/>
          <a:p>
            <a:endParaRPr lang="en-US"/>
          </a:p>
        </p:txBody>
      </p:sp>
      <p:sp>
        <p:nvSpPr>
          <p:cNvPr id="31" name="Freeform 205"/>
          <p:cNvSpPr>
            <a:spLocks noChangeArrowheads="1"/>
          </p:cNvSpPr>
          <p:nvPr/>
        </p:nvSpPr>
        <p:spPr bwMode="auto">
          <a:xfrm>
            <a:off x="10225600" y="2629023"/>
            <a:ext cx="3606661" cy="2369485"/>
          </a:xfrm>
          <a:custGeom>
            <a:avLst/>
            <a:gdLst>
              <a:gd name="T0" fmla="*/ 3350 w 15554"/>
              <a:gd name="T1" fmla="*/ 8784 h 10217"/>
              <a:gd name="T2" fmla="*/ 4131 w 15554"/>
              <a:gd name="T3" fmla="*/ 6256 h 10217"/>
              <a:gd name="T4" fmla="*/ 3994 w 15554"/>
              <a:gd name="T5" fmla="*/ 6866 h 10217"/>
              <a:gd name="T6" fmla="*/ 2514 w 15554"/>
              <a:gd name="T7" fmla="*/ 5214 h 10217"/>
              <a:gd name="T8" fmla="*/ 1144 w 15554"/>
              <a:gd name="T9" fmla="*/ 5509 h 10217"/>
              <a:gd name="T10" fmla="*/ 527 w 15554"/>
              <a:gd name="T11" fmla="*/ 5564 h 10217"/>
              <a:gd name="T12" fmla="*/ 521 w 15554"/>
              <a:gd name="T13" fmla="*/ 5557 h 10217"/>
              <a:gd name="T14" fmla="*/ 0 w 15554"/>
              <a:gd name="T15" fmla="*/ 4748 h 10217"/>
              <a:gd name="T16" fmla="*/ 431 w 15554"/>
              <a:gd name="T17" fmla="*/ 3741 h 10217"/>
              <a:gd name="T18" fmla="*/ 664 w 15554"/>
              <a:gd name="T19" fmla="*/ 3186 h 10217"/>
              <a:gd name="T20" fmla="*/ 1884 w 15554"/>
              <a:gd name="T21" fmla="*/ 2295 h 10217"/>
              <a:gd name="T22" fmla="*/ 3207 w 15554"/>
              <a:gd name="T23" fmla="*/ 1466 h 10217"/>
              <a:gd name="T24" fmla="*/ 4221 w 15554"/>
              <a:gd name="T25" fmla="*/ 877 h 10217"/>
              <a:gd name="T26" fmla="*/ 4234 w 15554"/>
              <a:gd name="T27" fmla="*/ 870 h 10217"/>
              <a:gd name="T28" fmla="*/ 5331 w 15554"/>
              <a:gd name="T29" fmla="*/ 226 h 10217"/>
              <a:gd name="T30" fmla="*/ 5468 w 15554"/>
              <a:gd name="T31" fmla="*/ 151 h 10217"/>
              <a:gd name="T32" fmla="*/ 5605 w 15554"/>
              <a:gd name="T33" fmla="*/ 62 h 10217"/>
              <a:gd name="T34" fmla="*/ 5707 w 15554"/>
              <a:gd name="T35" fmla="*/ 7 h 10217"/>
              <a:gd name="T36" fmla="*/ 5714 w 15554"/>
              <a:gd name="T37" fmla="*/ 0 h 10217"/>
              <a:gd name="T38" fmla="*/ 5714 w 15554"/>
              <a:gd name="T39" fmla="*/ 0 h 10217"/>
              <a:gd name="T40" fmla="*/ 7105 w 15554"/>
              <a:gd name="T41" fmla="*/ 219 h 10217"/>
              <a:gd name="T42" fmla="*/ 8846 w 15554"/>
              <a:gd name="T43" fmla="*/ 487 h 10217"/>
              <a:gd name="T44" fmla="*/ 8887 w 15554"/>
              <a:gd name="T45" fmla="*/ 493 h 10217"/>
              <a:gd name="T46" fmla="*/ 9133 w 15554"/>
              <a:gd name="T47" fmla="*/ 535 h 10217"/>
              <a:gd name="T48" fmla="*/ 9147 w 15554"/>
              <a:gd name="T49" fmla="*/ 535 h 10217"/>
              <a:gd name="T50" fmla="*/ 9310 w 15554"/>
              <a:gd name="T51" fmla="*/ 562 h 10217"/>
              <a:gd name="T52" fmla="*/ 9427 w 15554"/>
              <a:gd name="T53" fmla="*/ 603 h 10217"/>
              <a:gd name="T54" fmla="*/ 9468 w 15554"/>
              <a:gd name="T55" fmla="*/ 617 h 10217"/>
              <a:gd name="T56" fmla="*/ 10558 w 15554"/>
              <a:gd name="T57" fmla="*/ 1035 h 10217"/>
              <a:gd name="T58" fmla="*/ 10770 w 15554"/>
              <a:gd name="T59" fmla="*/ 1117 h 10217"/>
              <a:gd name="T60" fmla="*/ 11208 w 15554"/>
              <a:gd name="T61" fmla="*/ 1281 h 10217"/>
              <a:gd name="T62" fmla="*/ 11208 w 15554"/>
              <a:gd name="T63" fmla="*/ 1281 h 10217"/>
              <a:gd name="T64" fmla="*/ 12127 w 15554"/>
              <a:gd name="T65" fmla="*/ 1631 h 10217"/>
              <a:gd name="T66" fmla="*/ 12709 w 15554"/>
              <a:gd name="T67" fmla="*/ 1850 h 10217"/>
              <a:gd name="T68" fmla="*/ 12737 w 15554"/>
              <a:gd name="T69" fmla="*/ 1857 h 10217"/>
              <a:gd name="T70" fmla="*/ 14785 w 15554"/>
              <a:gd name="T71" fmla="*/ 2638 h 10217"/>
              <a:gd name="T72" fmla="*/ 15354 w 15554"/>
              <a:gd name="T73" fmla="*/ 3817 h 10217"/>
              <a:gd name="T74" fmla="*/ 15402 w 15554"/>
              <a:gd name="T75" fmla="*/ 3913 h 10217"/>
              <a:gd name="T76" fmla="*/ 15553 w 15554"/>
              <a:gd name="T77" fmla="*/ 4221 h 10217"/>
              <a:gd name="T78" fmla="*/ 14813 w 15554"/>
              <a:gd name="T79" fmla="*/ 5934 h 10217"/>
              <a:gd name="T80" fmla="*/ 14621 w 15554"/>
              <a:gd name="T81" fmla="*/ 6365 h 10217"/>
              <a:gd name="T82" fmla="*/ 15553 w 15554"/>
              <a:gd name="T83" fmla="*/ 7421 h 10217"/>
              <a:gd name="T84" fmla="*/ 15464 w 15554"/>
              <a:gd name="T85" fmla="*/ 7654 h 10217"/>
              <a:gd name="T86" fmla="*/ 14525 w 15554"/>
              <a:gd name="T87" fmla="*/ 10216 h 10217"/>
              <a:gd name="T88" fmla="*/ 13970 w 15554"/>
              <a:gd name="T89" fmla="*/ 10216 h 10217"/>
              <a:gd name="T90" fmla="*/ 13984 w 15554"/>
              <a:gd name="T91" fmla="*/ 9778 h 10217"/>
              <a:gd name="T92" fmla="*/ 13984 w 15554"/>
              <a:gd name="T93" fmla="*/ 9778 h 10217"/>
              <a:gd name="T94" fmla="*/ 13997 w 15554"/>
              <a:gd name="T95" fmla="*/ 8291 h 10217"/>
              <a:gd name="T96" fmla="*/ 11935 w 15554"/>
              <a:gd name="T97" fmla="*/ 7366 h 10217"/>
              <a:gd name="T98" fmla="*/ 11935 w 15554"/>
              <a:gd name="T99" fmla="*/ 7366 h 10217"/>
              <a:gd name="T100" fmla="*/ 11085 w 15554"/>
              <a:gd name="T101" fmla="*/ 6989 h 10217"/>
              <a:gd name="T102" fmla="*/ 9468 w 15554"/>
              <a:gd name="T103" fmla="*/ 7188 h 10217"/>
              <a:gd name="T104" fmla="*/ 8928 w 15554"/>
              <a:gd name="T105" fmla="*/ 7256 h 10217"/>
              <a:gd name="T106" fmla="*/ 8633 w 15554"/>
              <a:gd name="T107" fmla="*/ 7297 h 10217"/>
              <a:gd name="T108" fmla="*/ 5468 w 15554"/>
              <a:gd name="T109" fmla="*/ 6708 h 10217"/>
              <a:gd name="T110" fmla="*/ 4549 w 15554"/>
              <a:gd name="T111" fmla="*/ 8695 h 10217"/>
              <a:gd name="T112" fmla="*/ 3755 w 15554"/>
              <a:gd name="T113" fmla="*/ 10216 h 10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5554" h="10217">
                <a:moveTo>
                  <a:pt x="3350" y="8784"/>
                </a:moveTo>
                <a:lnTo>
                  <a:pt x="4131" y="6256"/>
                </a:lnTo>
                <a:lnTo>
                  <a:pt x="3994" y="6866"/>
                </a:lnTo>
                <a:lnTo>
                  <a:pt x="2514" y="5214"/>
                </a:lnTo>
                <a:lnTo>
                  <a:pt x="1144" y="5509"/>
                </a:lnTo>
                <a:lnTo>
                  <a:pt x="527" y="5564"/>
                </a:lnTo>
                <a:lnTo>
                  <a:pt x="521" y="5557"/>
                </a:lnTo>
                <a:lnTo>
                  <a:pt x="0" y="4748"/>
                </a:lnTo>
                <a:lnTo>
                  <a:pt x="431" y="3741"/>
                </a:lnTo>
                <a:lnTo>
                  <a:pt x="664" y="3186"/>
                </a:lnTo>
                <a:lnTo>
                  <a:pt x="1884" y="2295"/>
                </a:lnTo>
                <a:lnTo>
                  <a:pt x="3207" y="1466"/>
                </a:lnTo>
                <a:lnTo>
                  <a:pt x="4221" y="877"/>
                </a:lnTo>
                <a:lnTo>
                  <a:pt x="4234" y="870"/>
                </a:lnTo>
                <a:lnTo>
                  <a:pt x="5331" y="226"/>
                </a:lnTo>
                <a:lnTo>
                  <a:pt x="5468" y="151"/>
                </a:lnTo>
                <a:lnTo>
                  <a:pt x="5605" y="62"/>
                </a:lnTo>
                <a:lnTo>
                  <a:pt x="5707" y="7"/>
                </a:lnTo>
                <a:lnTo>
                  <a:pt x="5714" y="0"/>
                </a:lnTo>
                <a:lnTo>
                  <a:pt x="5714" y="0"/>
                </a:lnTo>
                <a:lnTo>
                  <a:pt x="7105" y="219"/>
                </a:lnTo>
                <a:lnTo>
                  <a:pt x="8846" y="487"/>
                </a:lnTo>
                <a:lnTo>
                  <a:pt x="8887" y="493"/>
                </a:lnTo>
                <a:lnTo>
                  <a:pt x="9133" y="535"/>
                </a:lnTo>
                <a:lnTo>
                  <a:pt x="9147" y="535"/>
                </a:lnTo>
                <a:lnTo>
                  <a:pt x="9310" y="562"/>
                </a:lnTo>
                <a:lnTo>
                  <a:pt x="9427" y="603"/>
                </a:lnTo>
                <a:lnTo>
                  <a:pt x="9468" y="617"/>
                </a:lnTo>
                <a:lnTo>
                  <a:pt x="10558" y="1035"/>
                </a:lnTo>
                <a:lnTo>
                  <a:pt x="10770" y="1117"/>
                </a:lnTo>
                <a:lnTo>
                  <a:pt x="11208" y="1281"/>
                </a:lnTo>
                <a:lnTo>
                  <a:pt x="11208" y="1281"/>
                </a:lnTo>
                <a:lnTo>
                  <a:pt x="12127" y="1631"/>
                </a:lnTo>
                <a:lnTo>
                  <a:pt x="12709" y="1850"/>
                </a:lnTo>
                <a:lnTo>
                  <a:pt x="12737" y="1857"/>
                </a:lnTo>
                <a:lnTo>
                  <a:pt x="14785" y="2638"/>
                </a:lnTo>
                <a:lnTo>
                  <a:pt x="15354" y="3817"/>
                </a:lnTo>
                <a:lnTo>
                  <a:pt x="15402" y="3913"/>
                </a:lnTo>
                <a:lnTo>
                  <a:pt x="15553" y="4221"/>
                </a:lnTo>
                <a:lnTo>
                  <a:pt x="14813" y="5934"/>
                </a:lnTo>
                <a:lnTo>
                  <a:pt x="14621" y="6365"/>
                </a:lnTo>
                <a:lnTo>
                  <a:pt x="15553" y="7421"/>
                </a:lnTo>
                <a:lnTo>
                  <a:pt x="15464" y="7654"/>
                </a:lnTo>
                <a:lnTo>
                  <a:pt x="14525" y="10216"/>
                </a:lnTo>
                <a:lnTo>
                  <a:pt x="13970" y="10216"/>
                </a:lnTo>
                <a:lnTo>
                  <a:pt x="13984" y="9778"/>
                </a:lnTo>
                <a:lnTo>
                  <a:pt x="13984" y="9778"/>
                </a:lnTo>
                <a:lnTo>
                  <a:pt x="13997" y="8291"/>
                </a:lnTo>
                <a:lnTo>
                  <a:pt x="11935" y="7366"/>
                </a:lnTo>
                <a:lnTo>
                  <a:pt x="11935" y="7366"/>
                </a:lnTo>
                <a:lnTo>
                  <a:pt x="11085" y="6989"/>
                </a:lnTo>
                <a:lnTo>
                  <a:pt x="9468" y="7188"/>
                </a:lnTo>
                <a:lnTo>
                  <a:pt x="8928" y="7256"/>
                </a:lnTo>
                <a:lnTo>
                  <a:pt x="8633" y="7297"/>
                </a:lnTo>
                <a:lnTo>
                  <a:pt x="5468" y="6708"/>
                </a:lnTo>
                <a:lnTo>
                  <a:pt x="4549" y="8695"/>
                </a:lnTo>
                <a:lnTo>
                  <a:pt x="3755" y="10216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24" tIns="45712" rIns="91424" bIns="45712"/>
          <a:lstStyle/>
          <a:p>
            <a:endParaRPr lang="en-US"/>
          </a:p>
        </p:txBody>
      </p:sp>
      <p:sp>
        <p:nvSpPr>
          <p:cNvPr id="36" name="Freeform 210"/>
          <p:cNvSpPr>
            <a:spLocks noChangeArrowheads="1"/>
          </p:cNvSpPr>
          <p:nvPr/>
        </p:nvSpPr>
        <p:spPr bwMode="auto">
          <a:xfrm>
            <a:off x="11872986" y="2680152"/>
            <a:ext cx="634003" cy="826304"/>
          </a:xfrm>
          <a:custGeom>
            <a:avLst/>
            <a:gdLst>
              <a:gd name="T0" fmla="*/ 2733 w 2734"/>
              <a:gd name="T1" fmla="*/ 3563 h 3564"/>
              <a:gd name="T2" fmla="*/ 2548 w 2734"/>
              <a:gd name="T3" fmla="*/ 3557 h 3564"/>
              <a:gd name="T4" fmla="*/ 1213 w 2734"/>
              <a:gd name="T5" fmla="*/ 3474 h 3564"/>
              <a:gd name="T6" fmla="*/ 836 w 2734"/>
              <a:gd name="T7" fmla="*/ 2399 h 3564"/>
              <a:gd name="T8" fmla="*/ 795 w 2734"/>
              <a:gd name="T9" fmla="*/ 2262 h 3564"/>
              <a:gd name="T10" fmla="*/ 425 w 2734"/>
              <a:gd name="T11" fmla="*/ 1220 h 3564"/>
              <a:gd name="T12" fmla="*/ 0 w 2734"/>
              <a:gd name="T13" fmla="*/ 0 h 3564"/>
              <a:gd name="T14" fmla="*/ 1741 w 2734"/>
              <a:gd name="T15" fmla="*/ 268 h 3564"/>
              <a:gd name="T16" fmla="*/ 1782 w 2734"/>
              <a:gd name="T17" fmla="*/ 274 h 3564"/>
              <a:gd name="T18" fmla="*/ 2028 w 2734"/>
              <a:gd name="T19" fmla="*/ 316 h 3564"/>
              <a:gd name="T20" fmla="*/ 2042 w 2734"/>
              <a:gd name="T21" fmla="*/ 316 h 3564"/>
              <a:gd name="T22" fmla="*/ 2205 w 2734"/>
              <a:gd name="T23" fmla="*/ 343 h 3564"/>
              <a:gd name="T24" fmla="*/ 2322 w 2734"/>
              <a:gd name="T25" fmla="*/ 384 h 3564"/>
              <a:gd name="T26" fmla="*/ 2363 w 2734"/>
              <a:gd name="T27" fmla="*/ 398 h 3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34" h="3564">
                <a:moveTo>
                  <a:pt x="2733" y="3563"/>
                </a:moveTo>
                <a:lnTo>
                  <a:pt x="2548" y="3557"/>
                </a:lnTo>
                <a:lnTo>
                  <a:pt x="1213" y="3474"/>
                </a:lnTo>
                <a:lnTo>
                  <a:pt x="836" y="2399"/>
                </a:lnTo>
                <a:lnTo>
                  <a:pt x="795" y="2262"/>
                </a:lnTo>
                <a:lnTo>
                  <a:pt x="425" y="1220"/>
                </a:lnTo>
                <a:lnTo>
                  <a:pt x="0" y="0"/>
                </a:lnTo>
                <a:lnTo>
                  <a:pt x="1741" y="268"/>
                </a:lnTo>
                <a:lnTo>
                  <a:pt x="1782" y="274"/>
                </a:lnTo>
                <a:lnTo>
                  <a:pt x="2028" y="316"/>
                </a:lnTo>
                <a:lnTo>
                  <a:pt x="2042" y="316"/>
                </a:lnTo>
                <a:lnTo>
                  <a:pt x="2205" y="343"/>
                </a:lnTo>
                <a:lnTo>
                  <a:pt x="2322" y="384"/>
                </a:lnTo>
                <a:lnTo>
                  <a:pt x="2363" y="398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24" tIns="45712" rIns="91424" bIns="45712"/>
          <a:lstStyle/>
          <a:p>
            <a:endParaRPr lang="en-US"/>
          </a:p>
        </p:txBody>
      </p:sp>
      <p:sp>
        <p:nvSpPr>
          <p:cNvPr id="56" name="Freeform 226"/>
          <p:cNvSpPr>
            <a:spLocks noChangeArrowheads="1"/>
          </p:cNvSpPr>
          <p:nvPr/>
        </p:nvSpPr>
        <p:spPr bwMode="auto">
          <a:xfrm>
            <a:off x="10323768" y="3226249"/>
            <a:ext cx="283257" cy="274072"/>
          </a:xfrm>
          <a:custGeom>
            <a:avLst/>
            <a:gdLst>
              <a:gd name="T0" fmla="*/ 1015 w 1221"/>
              <a:gd name="T1" fmla="*/ 0 h 1180"/>
              <a:gd name="T2" fmla="*/ 240 w 1221"/>
              <a:gd name="T3" fmla="*/ 610 h 1180"/>
              <a:gd name="T4" fmla="*/ 0 w 1221"/>
              <a:gd name="T5" fmla="*/ 1179 h 1180"/>
              <a:gd name="T6" fmla="*/ 1220 w 1221"/>
              <a:gd name="T7" fmla="*/ 425 h 1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21" h="1180">
                <a:moveTo>
                  <a:pt x="1015" y="0"/>
                </a:moveTo>
                <a:lnTo>
                  <a:pt x="240" y="610"/>
                </a:lnTo>
                <a:lnTo>
                  <a:pt x="0" y="1179"/>
                </a:lnTo>
                <a:lnTo>
                  <a:pt x="1220" y="425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24" tIns="45712" rIns="91424" bIns="45712"/>
          <a:lstStyle/>
          <a:p>
            <a:endParaRPr lang="en-US"/>
          </a:p>
        </p:txBody>
      </p:sp>
      <p:sp>
        <p:nvSpPr>
          <p:cNvPr id="60" name="Freeform 230"/>
          <p:cNvSpPr>
            <a:spLocks noChangeArrowheads="1"/>
          </p:cNvSpPr>
          <p:nvPr/>
        </p:nvSpPr>
        <p:spPr bwMode="auto">
          <a:xfrm>
            <a:off x="13465151" y="4551609"/>
            <a:ext cx="208607" cy="446899"/>
          </a:xfrm>
          <a:custGeom>
            <a:avLst/>
            <a:gdLst>
              <a:gd name="T0" fmla="*/ 27 w 899"/>
              <a:gd name="T1" fmla="*/ 0 h 1926"/>
              <a:gd name="T2" fmla="*/ 0 w 899"/>
              <a:gd name="T3" fmla="*/ 1925 h 1926"/>
              <a:gd name="T4" fmla="*/ 898 w 899"/>
              <a:gd name="T5" fmla="*/ 1000 h 1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99" h="1926">
                <a:moveTo>
                  <a:pt x="27" y="0"/>
                </a:moveTo>
                <a:lnTo>
                  <a:pt x="0" y="1925"/>
                </a:lnTo>
                <a:lnTo>
                  <a:pt x="898" y="1000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24" tIns="45712" rIns="91424" bIns="45712"/>
          <a:lstStyle/>
          <a:p>
            <a:endParaRPr lang="en-US"/>
          </a:p>
        </p:txBody>
      </p:sp>
      <p:sp>
        <p:nvSpPr>
          <p:cNvPr id="67" name="Freeform 237"/>
          <p:cNvSpPr>
            <a:spLocks noChangeArrowheads="1"/>
          </p:cNvSpPr>
          <p:nvPr/>
        </p:nvSpPr>
        <p:spPr bwMode="auto">
          <a:xfrm>
            <a:off x="11280911" y="4040282"/>
            <a:ext cx="44994" cy="597229"/>
          </a:xfrm>
          <a:custGeom>
            <a:avLst/>
            <a:gdLst>
              <a:gd name="T0" fmla="*/ 0 w 193"/>
              <a:gd name="T1" fmla="*/ 2576 h 2577"/>
              <a:gd name="T2" fmla="*/ 192 w 193"/>
              <a:gd name="T3" fmla="*/ 0 h 2577"/>
              <a:gd name="T4" fmla="*/ 0 w 193"/>
              <a:gd name="T5" fmla="*/ 2576 h 2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3" h="2577">
                <a:moveTo>
                  <a:pt x="0" y="2576"/>
                </a:moveTo>
                <a:lnTo>
                  <a:pt x="192" y="0"/>
                </a:lnTo>
                <a:lnTo>
                  <a:pt x="0" y="2576"/>
                </a:lnTo>
              </a:path>
            </a:pathLst>
          </a:custGeom>
          <a:solidFill>
            <a:srgbClr val="1919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endParaRPr lang="en-US"/>
          </a:p>
        </p:txBody>
      </p:sp>
      <p:sp>
        <p:nvSpPr>
          <p:cNvPr id="71" name="Freeform 241"/>
          <p:cNvSpPr>
            <a:spLocks noChangeArrowheads="1"/>
          </p:cNvSpPr>
          <p:nvPr/>
        </p:nvSpPr>
        <p:spPr bwMode="auto">
          <a:xfrm>
            <a:off x="10202079" y="3363283"/>
            <a:ext cx="105327" cy="129877"/>
          </a:xfrm>
          <a:custGeom>
            <a:avLst/>
            <a:gdLst>
              <a:gd name="T0" fmla="*/ 308 w 453"/>
              <a:gd name="T1" fmla="*/ 561 h 562"/>
              <a:gd name="T2" fmla="*/ 0 w 453"/>
              <a:gd name="T3" fmla="*/ 0 h 562"/>
              <a:gd name="T4" fmla="*/ 452 w 453"/>
              <a:gd name="T5" fmla="*/ 41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3" h="562">
                <a:moveTo>
                  <a:pt x="308" y="561"/>
                </a:moveTo>
                <a:lnTo>
                  <a:pt x="0" y="0"/>
                </a:lnTo>
                <a:lnTo>
                  <a:pt x="452" y="41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24" tIns="45712" rIns="91424" bIns="45712"/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223363" y="3620862"/>
            <a:ext cx="8728131" cy="656574"/>
          </a:xfrm>
          <a:prstGeom prst="rect">
            <a:avLst/>
          </a:prstGeom>
          <a:noFill/>
          <a:effectLst/>
        </p:spPr>
        <p:txBody>
          <a:bodyPr wrap="square" lIns="91424" tIns="45712" rIns="91424" bIns="4571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cs typeface="Helvetica"/>
              </a:rPr>
              <a:t>CONSULTORÍA TECNOLÓGICA</a:t>
            </a:r>
          </a:p>
        </p:txBody>
      </p:sp>
      <p:sp>
        <p:nvSpPr>
          <p:cNvPr id="22" name="TextBox 4"/>
          <p:cNvSpPr txBox="1"/>
          <p:nvPr/>
        </p:nvSpPr>
        <p:spPr>
          <a:xfrm>
            <a:off x="7171765" y="6692529"/>
            <a:ext cx="17205885" cy="1274179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9600" b="1" dirty="0">
                <a:solidFill>
                  <a:schemeClr val="bg1"/>
                </a:solidFill>
                <a:cs typeface="Lato Regular"/>
              </a:rPr>
              <a:t>Analítica de Datos, IOT </a:t>
            </a:r>
            <a:r>
              <a:rPr lang="es-ES" sz="9600" b="1" dirty="0" err="1">
                <a:solidFill>
                  <a:schemeClr val="bg1"/>
                </a:solidFill>
                <a:cs typeface="Lato Regular"/>
              </a:rPr>
              <a:t>Azure</a:t>
            </a:r>
            <a:endParaRPr lang="en-US" sz="9600" b="1" dirty="0">
              <a:solidFill>
                <a:schemeClr val="bg1"/>
              </a:solidFill>
              <a:cs typeface="Lato Regular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57" y="438343"/>
            <a:ext cx="8610618" cy="448361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845327" y="11614489"/>
            <a:ext cx="7984654" cy="1061813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lang="es-ES" sz="2100" b="1" spc="600" dirty="0" err="1">
                <a:solidFill>
                  <a:srgbClr val="AC1D3F"/>
                </a:solidFill>
                <a:latin typeface="Lato Regular"/>
                <a:cs typeface="Lato Regular"/>
              </a:rPr>
              <a:t>Solution</a:t>
            </a:r>
            <a:r>
              <a:rPr lang="es-E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 </a:t>
            </a:r>
            <a:r>
              <a:rPr lang="es-ES" sz="2100" b="1" spc="600" dirty="0" err="1">
                <a:solidFill>
                  <a:srgbClr val="AC1D3F"/>
                </a:solidFill>
                <a:latin typeface="Lato Regular"/>
                <a:cs typeface="Lato Regular"/>
              </a:rPr>
              <a:t>Architect</a:t>
            </a:r>
            <a:r>
              <a:rPr lang="es-E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: Reinyer Ferrá Díaz</a:t>
            </a:r>
          </a:p>
          <a:p>
            <a:endParaRPr lang="es-ES" sz="2100" b="1" spc="600" dirty="0">
              <a:solidFill>
                <a:srgbClr val="AC1D3F"/>
              </a:solidFill>
              <a:latin typeface="Lato Regular"/>
              <a:cs typeface="Lato Regular"/>
            </a:endParaRPr>
          </a:p>
          <a:p>
            <a:r>
              <a:rPr lang="es-E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Email: rferra@zendos.es</a:t>
            </a:r>
          </a:p>
        </p:txBody>
      </p:sp>
    </p:spTree>
    <p:extLst>
      <p:ext uri="{BB962C8B-B14F-4D97-AF65-F5344CB8AC3E}">
        <p14:creationId xmlns:p14="http://schemas.microsoft.com/office/powerpoint/2010/main" val="39173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1930396" y="1891400"/>
            <a:ext cx="2051683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Comunicación Bidireccional dispositivos: </a:t>
            </a:r>
            <a:r>
              <a:rPr lang="es-ES" sz="6700" b="1" dirty="0" err="1">
                <a:latin typeface="Lato Regular" charset="0"/>
                <a:cs typeface="Lato Regular" charset="0"/>
              </a:rPr>
              <a:t>IoT</a:t>
            </a:r>
            <a:r>
              <a:rPr lang="es-ES" sz="6700" b="1" dirty="0">
                <a:latin typeface="Lato Regular" charset="0"/>
                <a:cs typeface="Lato Regular" charset="0"/>
              </a:rPr>
              <a:t> </a:t>
            </a:r>
            <a:r>
              <a:rPr lang="es-ES" sz="6700" b="1" dirty="0" err="1">
                <a:latin typeface="Lato Regular" charset="0"/>
                <a:cs typeface="Lato Regular" charset="0"/>
              </a:rPr>
              <a:t>Hub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632200" y="3217581"/>
            <a:ext cx="17729199" cy="797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3200" dirty="0"/>
              <a:t>Proporciona varias opciones de comunicación de dispositivo a la nube y de la nube al dispositivo, como métodos de solicitud y respuesta, mensajería unidireccional y transferencia de archivos.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3200" dirty="0"/>
              <a:t>Proporciona enrutamiento de mensajes declarativos integrado a otros servicios de </a:t>
            </a:r>
            <a:r>
              <a:rPr lang="es-ES" sz="3200" dirty="0" err="1"/>
              <a:t>Azure</a:t>
            </a:r>
            <a:r>
              <a:rPr lang="es-ES" sz="3200" dirty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3200" dirty="0"/>
              <a:t>Proporciona almacenamiento consultable para metadatos del dispositivo e información de estado sincronizada.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3200" dirty="0"/>
              <a:t>Habilita las comunicaciones seguras y el control de acceso con claves de seguridad por dispositivo o certificados X.509.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3200" dirty="0"/>
              <a:t>Proporciona una supervisión exhaustiva para la conectividad de dispositivos y los eventos de administración de identidad de dispositivos.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3200" dirty="0"/>
              <a:t>Incluye bibliotecas de dispositivos para las plataformas y los lenguajes más populares.</a:t>
            </a:r>
          </a:p>
        </p:txBody>
      </p:sp>
    </p:spTree>
    <p:extLst>
      <p:ext uri="{BB962C8B-B14F-4D97-AF65-F5344CB8AC3E}">
        <p14:creationId xmlns:p14="http://schemas.microsoft.com/office/powerpoint/2010/main" val="248327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378946" y="1891400"/>
            <a:ext cx="657282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URL de Práctica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418043" y="5926975"/>
            <a:ext cx="84946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7200" dirty="0"/>
              <a:t>http://bit.ly/2mLJIPw</a:t>
            </a:r>
            <a:endParaRPr lang="es-ES" sz="7200" dirty="0"/>
          </a:p>
        </p:txBody>
      </p:sp>
      <p:sp>
        <p:nvSpPr>
          <p:cNvPr id="8" name="Rectángulo 7"/>
          <p:cNvSpPr/>
          <p:nvPr/>
        </p:nvSpPr>
        <p:spPr>
          <a:xfrm>
            <a:off x="4357183" y="8376316"/>
            <a:ext cx="156632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6000" dirty="0"/>
              <a:t>https://azure.microsoft.com/en-us/downloads/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124859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203748" y="1891400"/>
            <a:ext cx="7970131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 err="1">
                <a:latin typeface="Lato Regular" charset="0"/>
                <a:cs typeface="Lato Regular" charset="0"/>
              </a:rPr>
              <a:t>Azure</a:t>
            </a:r>
            <a:r>
              <a:rPr lang="es-ES" sz="6700" b="1" dirty="0">
                <a:latin typeface="Lato Regular" charset="0"/>
                <a:cs typeface="Lato Regular" charset="0"/>
              </a:rPr>
              <a:t> Blob Storage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632200" y="3217581"/>
            <a:ext cx="182372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6000" dirty="0"/>
              <a:t>El Almacenamiento de blobs de </a:t>
            </a:r>
            <a:r>
              <a:rPr lang="es-ES" sz="6000" dirty="0" err="1"/>
              <a:t>Azure</a:t>
            </a:r>
            <a:r>
              <a:rPr lang="es-ES" sz="6000" dirty="0"/>
              <a:t> es un servicio para almacenar grandes cantidades de datos de objetos no estructurados, como texto o datos binarios, a los que puede acceder desde cualquier lugar del mundo a través de HTTP o HTTPS. Puede usar el almacenamiento de blobs para exponer datos públicamente o para almacenar datos de la aplicación de manera privada.</a:t>
            </a:r>
          </a:p>
        </p:txBody>
      </p:sp>
    </p:spTree>
    <p:extLst>
      <p:ext uri="{BB962C8B-B14F-4D97-AF65-F5344CB8AC3E}">
        <p14:creationId xmlns:p14="http://schemas.microsoft.com/office/powerpoint/2010/main" val="284526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203748" y="406513"/>
            <a:ext cx="7970131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 err="1">
                <a:latin typeface="Lato Regular" charset="0"/>
                <a:cs typeface="Lato Regular" charset="0"/>
              </a:rPr>
              <a:t>Azure</a:t>
            </a:r>
            <a:r>
              <a:rPr lang="es-ES" sz="6700" b="1" dirty="0">
                <a:latin typeface="Lato Regular" charset="0"/>
                <a:cs typeface="Lato Regular" charset="0"/>
              </a:rPr>
              <a:t> Blob Storage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632200" y="2141179"/>
            <a:ext cx="18237200" cy="871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6000" dirty="0"/>
              <a:t>Uso frecuente:</a:t>
            </a:r>
          </a:p>
          <a:p>
            <a:pPr algn="just"/>
            <a:endParaRPr lang="es-ES" sz="6000" dirty="0"/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es-ES" sz="4000" dirty="0"/>
              <a:t>Servicio de imágenes o documentos.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endParaRPr lang="es-ES" sz="4000" dirty="0"/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es-ES" sz="4000" dirty="0"/>
              <a:t>Almacenamiento de archivos para acceso distribuido.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endParaRPr lang="es-ES" sz="4000" dirty="0"/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es-ES" sz="4000" dirty="0" err="1"/>
              <a:t>Streaming</a:t>
            </a:r>
            <a:r>
              <a:rPr lang="es-ES" sz="4000" dirty="0"/>
              <a:t> de audio y vídeo.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endParaRPr lang="es-ES" sz="4000" dirty="0"/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es-ES" sz="4000" dirty="0"/>
              <a:t>Almacenamiento de datos para copia de seguridad y restauración, recuperación ante desastres y archivado.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endParaRPr lang="es-ES" sz="4000" dirty="0"/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es-ES" sz="4000" dirty="0"/>
              <a:t>Almacenamiento de datos para el análisis en local o en un servicio hospedado de </a:t>
            </a:r>
            <a:r>
              <a:rPr lang="es-ES" sz="4000" dirty="0" err="1"/>
              <a:t>Azure</a:t>
            </a:r>
            <a:r>
              <a:rPr lang="es-ES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852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2663771" y="1891400"/>
            <a:ext cx="19050087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Mensajería como Servicio (</a:t>
            </a:r>
            <a:r>
              <a:rPr lang="es-ES" sz="6700" b="1" dirty="0" err="1">
                <a:latin typeface="Lato Regular" charset="0"/>
                <a:cs typeface="Lato Regular" charset="0"/>
              </a:rPr>
              <a:t>MaaS</a:t>
            </a:r>
            <a:r>
              <a:rPr lang="es-ES" sz="6700" b="1" dirty="0">
                <a:latin typeface="Lato Regular" charset="0"/>
                <a:cs typeface="Lato Regular" charset="0"/>
              </a:rPr>
              <a:t>): </a:t>
            </a:r>
            <a:r>
              <a:rPr lang="es-ES" sz="6700" b="1" dirty="0" err="1">
                <a:latin typeface="Lato Regular" charset="0"/>
                <a:cs typeface="Lato Regular" charset="0"/>
              </a:rPr>
              <a:t>Service</a:t>
            </a:r>
            <a:r>
              <a:rPr lang="es-ES" sz="6700" b="1" dirty="0">
                <a:latin typeface="Lato Regular" charset="0"/>
                <a:cs typeface="Lato Regular" charset="0"/>
              </a:rPr>
              <a:t> Bus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545634" y="4230488"/>
            <a:ext cx="1748556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400" dirty="0"/>
              <a:t> Servicio de entrega de información como facilitador de la comunicación. </a:t>
            </a:r>
            <a:r>
              <a:rPr lang="es-ES" sz="4400" dirty="0" err="1"/>
              <a:t>Service</a:t>
            </a:r>
            <a:r>
              <a:rPr lang="es-ES" sz="4400" dirty="0"/>
              <a:t> Bus es un mecanismo de comunicación asíncrona.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4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400" dirty="0"/>
              <a:t>El remitente del mensaje puede requerir varias características de entrega, incluidas transacciones, detección de duplicados, expiración basada en el tiempo y procesamiento por lotes.</a:t>
            </a:r>
          </a:p>
        </p:txBody>
      </p:sp>
    </p:spTree>
    <p:extLst>
      <p:ext uri="{BB962C8B-B14F-4D97-AF65-F5344CB8AC3E}">
        <p14:creationId xmlns:p14="http://schemas.microsoft.com/office/powerpoint/2010/main" val="24604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2663771" y="1891400"/>
            <a:ext cx="19050087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Mensajería como Servicio (</a:t>
            </a:r>
            <a:r>
              <a:rPr lang="es-ES" sz="6700" b="1" dirty="0" err="1">
                <a:latin typeface="Lato Regular" charset="0"/>
                <a:cs typeface="Lato Regular" charset="0"/>
              </a:rPr>
              <a:t>MaaS</a:t>
            </a:r>
            <a:r>
              <a:rPr lang="es-ES" sz="6700" b="1" dirty="0">
                <a:latin typeface="Lato Regular" charset="0"/>
                <a:cs typeface="Lato Regular" charset="0"/>
              </a:rPr>
              <a:t>): </a:t>
            </a:r>
            <a:r>
              <a:rPr lang="es-ES" sz="6700" b="1" dirty="0" err="1">
                <a:latin typeface="Lato Regular" charset="0"/>
                <a:cs typeface="Lato Regular" charset="0"/>
              </a:rPr>
              <a:t>Service</a:t>
            </a:r>
            <a:r>
              <a:rPr lang="es-ES" sz="6700" b="1" dirty="0">
                <a:latin typeface="Lato Regular" charset="0"/>
                <a:cs typeface="Lato Regular" charset="0"/>
              </a:rPr>
              <a:t> Bus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446031" y="5336153"/>
            <a:ext cx="1748556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400" b="1" dirty="0"/>
              <a:t> </a:t>
            </a:r>
            <a:r>
              <a:rPr lang="es-ES" sz="4400" dirty="0"/>
              <a:t>Basado en el componente </a:t>
            </a:r>
            <a:r>
              <a:rPr lang="es-ES" sz="4400" b="1" dirty="0"/>
              <a:t>WCF </a:t>
            </a:r>
            <a:r>
              <a:rPr lang="es-ES" sz="4400" b="1" dirty="0" err="1"/>
              <a:t>Relay</a:t>
            </a:r>
            <a:r>
              <a:rPr lang="es-ES" sz="4400" b="1" dirty="0"/>
              <a:t> de </a:t>
            </a:r>
            <a:r>
              <a:rPr lang="es-ES" sz="4400" b="1" dirty="0" err="1"/>
              <a:t>Service</a:t>
            </a:r>
            <a:r>
              <a:rPr lang="es-ES" sz="4400" b="1" dirty="0"/>
              <a:t> Bus </a:t>
            </a:r>
            <a:r>
              <a:rPr lang="es-ES" sz="4400" dirty="0"/>
              <a:t>permite la comunicación de forma centralizada con un gran </a:t>
            </a:r>
            <a:r>
              <a:rPr lang="es-ES" sz="4400" b="1" dirty="0"/>
              <a:t>equilibrio de cargas </a:t>
            </a:r>
            <a:r>
              <a:rPr lang="es-ES" sz="4400" dirty="0"/>
              <a:t>y permite un gran número de protocolos de transportes y servicios Webs.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4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400" dirty="0"/>
              <a:t>Este servicio está optimizado para los desarrolladores de .NET que usan Windows </a:t>
            </a:r>
            <a:r>
              <a:rPr lang="es-ES" sz="4400" dirty="0" err="1"/>
              <a:t>Communication</a:t>
            </a:r>
            <a:r>
              <a:rPr lang="es-ES" sz="4400" dirty="0"/>
              <a:t> </a:t>
            </a:r>
            <a:r>
              <a:rPr lang="es-ES" sz="4400" dirty="0" err="1"/>
              <a:t>Foundation</a:t>
            </a:r>
            <a:r>
              <a:rPr lang="es-ES" sz="4400" dirty="0"/>
              <a:t>.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446031" y="3389853"/>
            <a:ext cx="174855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6000" dirty="0"/>
              <a:t> Patrones de mensajería:</a:t>
            </a:r>
            <a:r>
              <a:rPr lang="es-ES" sz="6000" b="1" dirty="0"/>
              <a:t> </a:t>
            </a:r>
            <a:r>
              <a:rPr lang="es-ES" sz="6000" b="1" dirty="0" err="1"/>
              <a:t>Azure</a:t>
            </a:r>
            <a:r>
              <a:rPr lang="es-ES" sz="6000" b="1" dirty="0"/>
              <a:t> </a:t>
            </a:r>
            <a:r>
              <a:rPr lang="es-ES" sz="6000" b="1" dirty="0" err="1"/>
              <a:t>Relay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120631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2663771" y="1891400"/>
            <a:ext cx="19050087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Mensajería como Servicio (</a:t>
            </a:r>
            <a:r>
              <a:rPr lang="es-ES" sz="6700" b="1" dirty="0" err="1">
                <a:latin typeface="Lato Regular" charset="0"/>
                <a:cs typeface="Lato Regular" charset="0"/>
              </a:rPr>
              <a:t>MaaS</a:t>
            </a:r>
            <a:r>
              <a:rPr lang="es-ES" sz="6700" b="1" dirty="0">
                <a:latin typeface="Lato Regular" charset="0"/>
                <a:cs typeface="Lato Regular" charset="0"/>
              </a:rPr>
              <a:t>): </a:t>
            </a:r>
            <a:r>
              <a:rPr lang="es-ES" sz="6700" b="1" dirty="0" err="1">
                <a:latin typeface="Lato Regular" charset="0"/>
                <a:cs typeface="Lato Regular" charset="0"/>
              </a:rPr>
              <a:t>Service</a:t>
            </a:r>
            <a:r>
              <a:rPr lang="es-ES" sz="6700" b="1" dirty="0">
                <a:latin typeface="Lato Regular" charset="0"/>
                <a:cs typeface="Lato Regular" charset="0"/>
              </a:rPr>
              <a:t> Bus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446031" y="5336153"/>
            <a:ext cx="1748556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400" b="1" dirty="0"/>
              <a:t> </a:t>
            </a:r>
            <a:r>
              <a:rPr lang="es-ES" sz="4400" dirty="0"/>
              <a:t>Es considerada una mensajería temporalmente desacoplada.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4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400" dirty="0"/>
              <a:t>Los componentes principales son las colas, los temas y las suscripciones. La principal diferencia es que los temas admiten funcionalidades de publicación o suscripción que se pueden usar para las características de enrutamiento basado en contenido y entrega lógica, incluido el envío a varios destinatarios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446031" y="3389853"/>
            <a:ext cx="174855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6000" dirty="0"/>
              <a:t> Patrones de mensajería:</a:t>
            </a:r>
            <a:r>
              <a:rPr lang="es-ES" sz="6000" b="1" dirty="0"/>
              <a:t> Mensajería asíncrona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164954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3597519" y="1891400"/>
            <a:ext cx="1718258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Procesamiento y Depuración de los Datos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497356" y="4230488"/>
            <a:ext cx="1576873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400" dirty="0" err="1"/>
              <a:t>Stream</a:t>
            </a:r>
            <a:r>
              <a:rPr lang="es-ES" sz="4400" dirty="0"/>
              <a:t> </a:t>
            </a:r>
            <a:r>
              <a:rPr lang="es-ES" sz="4400" dirty="0" err="1"/>
              <a:t>Analytics</a:t>
            </a:r>
            <a:r>
              <a:rPr lang="es-ES" sz="4400" dirty="0"/>
              <a:t>: Motor del proceso de datos en real-time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4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400" dirty="0"/>
              <a:t>Procesado de datos utilizando Cloud </a:t>
            </a:r>
            <a:r>
              <a:rPr lang="es-ES" sz="4400" dirty="0" err="1"/>
              <a:t>Services</a:t>
            </a:r>
            <a:r>
              <a:rPr lang="es-ES" sz="4400" dirty="0"/>
              <a:t>, </a:t>
            </a:r>
            <a:r>
              <a:rPr lang="es-ES" sz="4400" dirty="0" err="1"/>
              <a:t>Worker</a:t>
            </a:r>
            <a:r>
              <a:rPr lang="es-ES" sz="4400" dirty="0"/>
              <a:t> Role</a:t>
            </a:r>
          </a:p>
          <a:p>
            <a:pPr algn="just"/>
            <a:endParaRPr lang="es-ES" sz="4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400" dirty="0"/>
              <a:t>Tareas en segundo plano. </a:t>
            </a:r>
            <a:r>
              <a:rPr lang="es-ES" sz="4400" dirty="0" err="1"/>
              <a:t>WebJobs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419260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3597519" y="1891400"/>
            <a:ext cx="1718258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Procesamiento y Depuración de los Datos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239491" y="2959519"/>
            <a:ext cx="16540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400" dirty="0" err="1"/>
              <a:t>Stream</a:t>
            </a:r>
            <a:r>
              <a:rPr lang="es-ES" sz="4400" dirty="0"/>
              <a:t> </a:t>
            </a:r>
            <a:r>
              <a:rPr lang="es-ES" sz="4400" dirty="0" err="1"/>
              <a:t>Analytics</a:t>
            </a:r>
            <a:r>
              <a:rPr lang="es-ES" sz="4400" dirty="0"/>
              <a:t>: Motor del proceso de datos en real-time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239491" y="4963886"/>
            <a:ext cx="16082582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222222"/>
                </a:solidFill>
                <a:latin typeface="segoe-ui_normal"/>
              </a:rPr>
              <a:t>Permite analizar en tiempo real datos procedentes de aplicaciones, sensores, dispositivos, redes sociales, etc.</a:t>
            </a:r>
          </a:p>
          <a:p>
            <a:endParaRPr lang="es-ES" dirty="0">
              <a:solidFill>
                <a:srgbClr val="222222"/>
              </a:solidFill>
              <a:latin typeface="segoe-ui_normal"/>
            </a:endParaRPr>
          </a:p>
          <a:p>
            <a:r>
              <a:rPr lang="es-ES" dirty="0">
                <a:solidFill>
                  <a:srgbClr val="222222"/>
                </a:solidFill>
                <a:latin typeface="segoe-ui_normal"/>
              </a:rPr>
              <a:t>Consiste en la definición de una o varias entradas de datos , una expresión de trasformación de los datos expresada en un lenguaje similar a SQL y la definición de una o más salidas.</a:t>
            </a:r>
          </a:p>
          <a:p>
            <a:endParaRPr lang="es-ES" dirty="0">
              <a:solidFill>
                <a:srgbClr val="222222"/>
              </a:solidFill>
              <a:latin typeface="segoe-ui_normal"/>
            </a:endParaRPr>
          </a:p>
          <a:p>
            <a:r>
              <a:rPr lang="es-ES" dirty="0">
                <a:solidFill>
                  <a:srgbClr val="222222"/>
                </a:solidFill>
                <a:latin typeface="segoe-ui_normal"/>
              </a:rPr>
              <a:t>Este servicio permite el escalado de uno pocos kilobytes al orden de los gigabytes de la velocidad de procesamiento por segundos, en dependencia de las necesidades.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180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3597519" y="1891400"/>
            <a:ext cx="1718258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Procesamiento y Depuración de los Datos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239491" y="2959519"/>
            <a:ext cx="16540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4400" dirty="0" err="1"/>
              <a:t>Stream</a:t>
            </a:r>
            <a:r>
              <a:rPr lang="es-ES" sz="4400" dirty="0"/>
              <a:t> </a:t>
            </a:r>
            <a:r>
              <a:rPr lang="es-ES" sz="4400" dirty="0" err="1"/>
              <a:t>Analytics</a:t>
            </a:r>
            <a:r>
              <a:rPr lang="es-ES" sz="4400" dirty="0"/>
              <a:t>: Motor del proceso de datos en real-time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697526" y="4137769"/>
            <a:ext cx="16082582" cy="8063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22222"/>
                </a:solidFill>
                <a:latin typeface="segoe-ui_normal"/>
              </a:rPr>
              <a:t>Facilidad de uso.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dirty="0">
              <a:solidFill>
                <a:srgbClr val="222222"/>
              </a:solidFill>
              <a:latin typeface="segoe-ui_normal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22222"/>
                </a:solidFill>
                <a:latin typeface="segoe-ui_normal"/>
              </a:rPr>
              <a:t>Análisis de transmisiones.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dirty="0">
              <a:solidFill>
                <a:srgbClr val="222222"/>
              </a:solidFill>
              <a:latin typeface="segoe-ui_normal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22222"/>
                </a:solidFill>
                <a:latin typeface="segoe-ui_normal"/>
              </a:rPr>
              <a:t>Confiabilidad, capacidad de repetición y recuperación rápida.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dirty="0">
              <a:solidFill>
                <a:srgbClr val="222222"/>
              </a:solidFill>
              <a:latin typeface="segoe-ui_normal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22222"/>
                </a:solidFill>
                <a:latin typeface="segoe-ui_normal"/>
              </a:rPr>
              <a:t>Bajo costo.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dirty="0">
              <a:solidFill>
                <a:srgbClr val="222222"/>
              </a:solidFill>
              <a:latin typeface="segoe-ui_normal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22222"/>
                </a:solidFill>
                <a:latin typeface="segoe-ui_normal"/>
              </a:rPr>
              <a:t>Datos de referencia.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dirty="0">
              <a:solidFill>
                <a:srgbClr val="222222"/>
              </a:solidFill>
              <a:latin typeface="segoe-ui_normal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22222"/>
                </a:solidFill>
                <a:latin typeface="segoe-ui_normal"/>
              </a:rPr>
              <a:t>Funciones definidas por el usuario.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dirty="0">
              <a:solidFill>
                <a:srgbClr val="222222"/>
              </a:solidFill>
              <a:latin typeface="segoe-ui_normal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22222"/>
                </a:solidFill>
                <a:latin typeface="segoe-ui_normal"/>
              </a:rPr>
              <a:t>Conectividad.</a:t>
            </a:r>
          </a:p>
          <a:p>
            <a:r>
              <a:rPr lang="es-ES" dirty="0">
                <a:solidFill>
                  <a:srgbClr val="222222"/>
                </a:solidFill>
                <a:latin typeface="segoe-ui_norm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068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10176148" y="976999"/>
            <a:ext cx="4025333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IOT </a:t>
            </a:r>
            <a:r>
              <a:rPr lang="es-ES" sz="6700" b="1" dirty="0" err="1">
                <a:latin typeface="Lato Regular" charset="0"/>
                <a:cs typeface="Lato Regular" charset="0"/>
              </a:rPr>
              <a:t>Azure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490715" y="3759453"/>
            <a:ext cx="9882885" cy="635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222222"/>
                </a:solidFill>
                <a:latin typeface="segoe-ui_normal"/>
              </a:rPr>
              <a:t>Horario</a:t>
            </a:r>
            <a:r>
              <a:rPr lang="es-ES" dirty="0">
                <a:solidFill>
                  <a:srgbClr val="222222"/>
                </a:solidFill>
                <a:latin typeface="segoe-ui_normal"/>
              </a:rPr>
              <a:t>: 10:00h-14:00h y 15:00h-17:00h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ES" dirty="0">
              <a:solidFill>
                <a:srgbClr val="222222"/>
              </a:solidFill>
              <a:latin typeface="segoe-ui_normal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s-ES" dirty="0">
              <a:solidFill>
                <a:srgbClr val="222222"/>
              </a:solidFill>
              <a:latin typeface="segoe-ui_normal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222222"/>
                </a:solidFill>
                <a:latin typeface="segoe-ui_normal"/>
              </a:rPr>
              <a:t>Requisitos para el Laboratorio</a:t>
            </a:r>
            <a:r>
              <a:rPr lang="es-ES" dirty="0">
                <a:solidFill>
                  <a:srgbClr val="222222"/>
                </a:solidFill>
                <a:latin typeface="segoe-ui_normal"/>
              </a:rPr>
              <a:t>:	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22222"/>
                </a:solidFill>
                <a:latin typeface="segoe-ui_normal"/>
              </a:rPr>
              <a:t>Portátil	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22222"/>
                </a:solidFill>
                <a:latin typeface="segoe-ui_normal"/>
              </a:rPr>
              <a:t>Suscripción de </a:t>
            </a:r>
            <a:r>
              <a:rPr lang="es-ES" dirty="0" err="1">
                <a:solidFill>
                  <a:srgbClr val="222222"/>
                </a:solidFill>
                <a:latin typeface="segoe-ui_normal"/>
              </a:rPr>
              <a:t>Azure</a:t>
            </a:r>
            <a:r>
              <a:rPr lang="es-ES" dirty="0">
                <a:solidFill>
                  <a:srgbClr val="222222"/>
                </a:solidFill>
                <a:latin typeface="segoe-ui_normal"/>
              </a:rPr>
              <a:t>	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22222"/>
                </a:solidFill>
                <a:latin typeface="segoe-ui_normal"/>
              </a:rPr>
              <a:t>Visual Studio 2015 </a:t>
            </a:r>
            <a:r>
              <a:rPr lang="es-ES" dirty="0" err="1">
                <a:solidFill>
                  <a:srgbClr val="222222"/>
                </a:solidFill>
                <a:latin typeface="segoe-ui_normal"/>
              </a:rPr>
              <a:t>Community</a:t>
            </a:r>
            <a:r>
              <a:rPr lang="es-ES" dirty="0">
                <a:solidFill>
                  <a:srgbClr val="222222"/>
                </a:solidFill>
                <a:latin typeface="segoe-ui_normal"/>
              </a:rPr>
              <a:t>	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22222"/>
                </a:solidFill>
                <a:latin typeface="segoe-ui_normal"/>
              </a:rPr>
              <a:t>Activado </a:t>
            </a:r>
            <a:r>
              <a:rPr lang="es-ES" dirty="0" err="1">
                <a:solidFill>
                  <a:srgbClr val="222222"/>
                </a:solidFill>
                <a:latin typeface="segoe-ui_normal"/>
              </a:rPr>
              <a:t>Plugin</a:t>
            </a:r>
            <a:r>
              <a:rPr lang="es-ES" dirty="0">
                <a:solidFill>
                  <a:srgbClr val="222222"/>
                </a:solidFill>
                <a:latin typeface="segoe-ui_normal"/>
              </a:rPr>
              <a:t> </a:t>
            </a:r>
            <a:r>
              <a:rPr lang="es-ES" dirty="0" err="1">
                <a:solidFill>
                  <a:srgbClr val="222222"/>
                </a:solidFill>
                <a:latin typeface="segoe-ui_normal"/>
              </a:rPr>
              <a:t>Azure</a:t>
            </a:r>
            <a:r>
              <a:rPr lang="es-ES" dirty="0">
                <a:solidFill>
                  <a:srgbClr val="222222"/>
                </a:solidFill>
                <a:latin typeface="segoe-ui_normal"/>
              </a:rPr>
              <a:t>	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ES" dirty="0">
              <a:solidFill>
                <a:srgbClr val="222222"/>
              </a:solidFill>
              <a:latin typeface="segoe-ui_normal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s-ES" dirty="0">
              <a:solidFill>
                <a:srgbClr val="222222"/>
              </a:solidFill>
              <a:latin typeface="segoe-ui_normal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222222"/>
              </a:solidFill>
              <a:effectLst/>
              <a:latin typeface="segoe-ui_normal"/>
            </a:endParaRPr>
          </a:p>
        </p:txBody>
      </p:sp>
    </p:spTree>
    <p:extLst>
      <p:ext uri="{BB962C8B-B14F-4D97-AF65-F5344CB8AC3E}">
        <p14:creationId xmlns:p14="http://schemas.microsoft.com/office/powerpoint/2010/main" val="94650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3597519" y="1891400"/>
            <a:ext cx="1718258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Procesamiento y Depuración de los Datos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686818" y="3349617"/>
            <a:ext cx="18050901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sz="4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400" dirty="0"/>
              <a:t>Procesado de datos utilizando Cloud </a:t>
            </a:r>
            <a:r>
              <a:rPr lang="es-ES" sz="4400" dirty="0" err="1"/>
              <a:t>Services</a:t>
            </a:r>
            <a:endParaRPr lang="es-ES" sz="4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4400" dirty="0"/>
          </a:p>
          <a:p>
            <a:pPr marL="1371256" lvl="1" indent="-457200" algn="just">
              <a:buFont typeface="Arial" panose="020B0604020202020204" pitchFamily="34" charset="0"/>
              <a:buChar char="•"/>
            </a:pPr>
            <a:r>
              <a:rPr lang="es-ES" sz="4400" dirty="0"/>
              <a:t>Servicio con interface Web</a:t>
            </a:r>
          </a:p>
          <a:p>
            <a:pPr marL="1371256" lvl="1" indent="-457200" algn="just">
              <a:buFont typeface="Arial" panose="020B0604020202020204" pitchFamily="34" charset="0"/>
              <a:buChar char="•"/>
            </a:pPr>
            <a:endParaRPr lang="es-ES" sz="4400" dirty="0"/>
          </a:p>
          <a:p>
            <a:pPr marL="1371256" lvl="1" indent="-457200" algn="just">
              <a:buFont typeface="Arial" panose="020B0604020202020204" pitchFamily="34" charset="0"/>
              <a:buChar char="•"/>
            </a:pPr>
            <a:r>
              <a:rPr lang="es-ES" sz="4400" dirty="0"/>
              <a:t>Web Role para servicios de WCF</a:t>
            </a:r>
          </a:p>
          <a:p>
            <a:pPr marL="1371256" lvl="1" indent="-457200" algn="just">
              <a:buFont typeface="Arial" panose="020B0604020202020204" pitchFamily="34" charset="0"/>
              <a:buChar char="•"/>
            </a:pPr>
            <a:endParaRPr lang="es-ES" sz="4400" dirty="0"/>
          </a:p>
          <a:p>
            <a:pPr marL="1371256" lvl="1" indent="-457200" algn="just">
              <a:buFont typeface="Arial" panose="020B0604020202020204" pitchFamily="34" charset="0"/>
              <a:buChar char="•"/>
            </a:pPr>
            <a:r>
              <a:rPr lang="es-ES" sz="4400" dirty="0" err="1"/>
              <a:t>Worker</a:t>
            </a:r>
            <a:r>
              <a:rPr lang="es-ES" sz="4400" dirty="0"/>
              <a:t> Role como proceso de servicio en </a:t>
            </a:r>
            <a:r>
              <a:rPr lang="es-ES" sz="4400" dirty="0" err="1"/>
              <a:t>Background</a:t>
            </a:r>
            <a:endParaRPr lang="es-ES" sz="4400" dirty="0"/>
          </a:p>
          <a:p>
            <a:pPr marL="1371256" lvl="1" indent="-457200" algn="just">
              <a:buFont typeface="Arial" panose="020B0604020202020204" pitchFamily="34" charset="0"/>
              <a:buChar char="•"/>
            </a:pPr>
            <a:endParaRPr lang="es-ES" sz="4400" dirty="0"/>
          </a:p>
          <a:p>
            <a:pPr marL="2285315" lvl="2" indent="-457200" algn="just">
              <a:buFont typeface="Arial" panose="020B0604020202020204" pitchFamily="34" charset="0"/>
              <a:buChar char="•"/>
            </a:pPr>
            <a:r>
              <a:rPr lang="es-ES" sz="4400" dirty="0" err="1"/>
              <a:t>Worker</a:t>
            </a:r>
            <a:r>
              <a:rPr lang="es-ES" sz="4400" dirty="0"/>
              <a:t> Role para consumo de </a:t>
            </a:r>
            <a:r>
              <a:rPr lang="es-ES" sz="4400" dirty="0" err="1"/>
              <a:t>Service</a:t>
            </a:r>
            <a:r>
              <a:rPr lang="es-ES" sz="4400" dirty="0"/>
              <a:t> Bus </a:t>
            </a:r>
            <a:r>
              <a:rPr lang="es-ES" sz="4400" dirty="0" err="1"/>
              <a:t>Queue</a:t>
            </a:r>
            <a:endParaRPr lang="es-ES" sz="4400" dirty="0"/>
          </a:p>
          <a:p>
            <a:pPr algn="just"/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111477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3597519" y="1891400"/>
            <a:ext cx="1718258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Procesamiento y Depuración de los Datos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597520" y="3688171"/>
            <a:ext cx="17872592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sz="4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400" dirty="0"/>
              <a:t>Tareas en segundo plano. Web Job: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4400" dirty="0"/>
          </a:p>
          <a:p>
            <a:pPr algn="just"/>
            <a:r>
              <a:rPr lang="es-ES" sz="4400" dirty="0"/>
              <a:t>Permiten la ejecución de programas o scripts asociados a un </a:t>
            </a:r>
            <a:r>
              <a:rPr lang="es-ES" sz="4400" dirty="0" err="1"/>
              <a:t>Azure</a:t>
            </a:r>
            <a:r>
              <a:rPr lang="es-ES" sz="4400" dirty="0"/>
              <a:t> App </a:t>
            </a:r>
            <a:r>
              <a:rPr lang="es-ES" sz="4400" dirty="0" err="1"/>
              <a:t>Service</a:t>
            </a:r>
            <a:r>
              <a:rPr lang="es-ES" sz="4400" dirty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4400" dirty="0"/>
          </a:p>
          <a:p>
            <a:pPr marL="1371256" lvl="1" indent="-457200" algn="just">
              <a:buFont typeface="Arial" panose="020B0604020202020204" pitchFamily="34" charset="0"/>
              <a:buChar char="•"/>
            </a:pPr>
            <a:r>
              <a:rPr lang="es-ES" sz="4400" dirty="0"/>
              <a:t>A petición.</a:t>
            </a:r>
          </a:p>
          <a:p>
            <a:pPr marL="1371256" lvl="1" indent="-457200" algn="just">
              <a:buFont typeface="Arial" panose="020B0604020202020204" pitchFamily="34" charset="0"/>
              <a:buChar char="•"/>
            </a:pPr>
            <a:r>
              <a:rPr lang="es-ES" sz="4400" dirty="0"/>
              <a:t>De forma continua.</a:t>
            </a:r>
          </a:p>
          <a:p>
            <a:pPr marL="1371256" lvl="1" indent="-457200" algn="just">
              <a:buFont typeface="Arial" panose="020B0604020202020204" pitchFamily="34" charset="0"/>
              <a:buChar char="•"/>
            </a:pPr>
            <a:r>
              <a:rPr lang="es-ES" sz="4400" dirty="0"/>
              <a:t>A partir de un Schedule.</a:t>
            </a:r>
          </a:p>
          <a:p>
            <a:pPr marL="1371256" lvl="1" indent="-457200" algn="just">
              <a:buFont typeface="Arial" panose="020B0604020202020204" pitchFamily="34" charset="0"/>
              <a:buChar char="•"/>
            </a:pPr>
            <a:endParaRPr lang="es-ES" sz="4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400" dirty="0"/>
              <a:t>SDK </a:t>
            </a:r>
            <a:r>
              <a:rPr lang="es-ES" sz="4400" dirty="0" err="1"/>
              <a:t>Azure</a:t>
            </a:r>
            <a:r>
              <a:rPr lang="es-ES" sz="4400" dirty="0"/>
              <a:t> Web Job</a:t>
            </a:r>
          </a:p>
        </p:txBody>
      </p:sp>
    </p:spTree>
    <p:extLst>
      <p:ext uri="{BB962C8B-B14F-4D97-AF65-F5344CB8AC3E}">
        <p14:creationId xmlns:p14="http://schemas.microsoft.com/office/powerpoint/2010/main" val="29559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4091597" y="1891400"/>
            <a:ext cx="16194433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Transformación y Analítica de los datos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222519" y="3217580"/>
            <a:ext cx="189795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sz="4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4400" dirty="0" err="1"/>
              <a:t>Director</a:t>
            </a:r>
            <a:r>
              <a:rPr lang="pt-BR" sz="4400" dirty="0"/>
              <a:t> de </a:t>
            </a:r>
            <a:r>
              <a:rPr lang="pt-BR" sz="4400" dirty="0" err="1"/>
              <a:t>Orquesta</a:t>
            </a:r>
            <a:r>
              <a:rPr lang="pt-BR" sz="4400" dirty="0"/>
              <a:t>: </a:t>
            </a:r>
            <a:r>
              <a:rPr lang="pt-BR" sz="4400" dirty="0" err="1"/>
              <a:t>Azure</a:t>
            </a:r>
            <a:r>
              <a:rPr lang="pt-BR" sz="4400" dirty="0"/>
              <a:t> Data </a:t>
            </a:r>
            <a:r>
              <a:rPr lang="pt-BR" sz="4400" dirty="0" err="1"/>
              <a:t>Factory</a:t>
            </a:r>
            <a:r>
              <a:rPr lang="pt-BR" sz="4400" dirty="0"/>
              <a:t>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4400" dirty="0"/>
          </a:p>
          <a:p>
            <a:pPr algn="just"/>
            <a:r>
              <a:rPr lang="es-ES" sz="4400" dirty="0"/>
              <a:t> Es un </a:t>
            </a:r>
            <a:r>
              <a:rPr lang="es-ES" sz="4400" b="1" dirty="0"/>
              <a:t>Servicio de integración de datos </a:t>
            </a:r>
            <a:r>
              <a:rPr lang="es-ES" sz="4400" dirty="0"/>
              <a:t>basado en la nube que organiza y automatiza el movimiento y la transformación de los datos (ETL).</a:t>
            </a:r>
          </a:p>
        </p:txBody>
      </p:sp>
    </p:spTree>
    <p:extLst>
      <p:ext uri="{BB962C8B-B14F-4D97-AF65-F5344CB8AC3E}">
        <p14:creationId xmlns:p14="http://schemas.microsoft.com/office/powerpoint/2010/main" val="86151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4091597" y="1891400"/>
            <a:ext cx="16194433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Transformación y Analítica de los datos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9257172" y="2922451"/>
            <a:ext cx="584871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sz="4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4400" dirty="0" err="1"/>
              <a:t>Azure</a:t>
            </a:r>
            <a:r>
              <a:rPr lang="pt-BR" sz="4400" dirty="0"/>
              <a:t> Data </a:t>
            </a:r>
            <a:r>
              <a:rPr lang="pt-BR" sz="4400" dirty="0" err="1"/>
              <a:t>Factory</a:t>
            </a:r>
            <a:r>
              <a:rPr lang="pt-BR" sz="4400" dirty="0"/>
              <a:t>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4400" dirty="0"/>
          </a:p>
        </p:txBody>
      </p:sp>
      <p:pic>
        <p:nvPicPr>
          <p:cNvPr id="1026" name="Picture 2" descr="Diagrama: Información general de Data Factory, un servicio de integración de dat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77" y="4890209"/>
            <a:ext cx="22684491" cy="531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73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4091597" y="1891400"/>
            <a:ext cx="16194433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Transformación y Analítica de los datos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9257172" y="2155751"/>
            <a:ext cx="584871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sz="4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4400" dirty="0" err="1"/>
              <a:t>Azure</a:t>
            </a:r>
            <a:r>
              <a:rPr lang="pt-BR" sz="4400" dirty="0"/>
              <a:t> Data </a:t>
            </a:r>
            <a:r>
              <a:rPr lang="pt-BR" sz="4400" dirty="0" err="1"/>
              <a:t>Factory</a:t>
            </a:r>
            <a:r>
              <a:rPr lang="pt-BR" sz="4400" dirty="0"/>
              <a:t>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4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046" y="3695709"/>
            <a:ext cx="13450445" cy="732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7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4091597" y="1891400"/>
            <a:ext cx="16194433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Transformación y Analítica de los datos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9257172" y="2406925"/>
            <a:ext cx="584871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sz="4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4400" dirty="0" err="1"/>
              <a:t>Azure</a:t>
            </a:r>
            <a:r>
              <a:rPr lang="pt-BR" sz="4400" dirty="0"/>
              <a:t> Data </a:t>
            </a:r>
            <a:r>
              <a:rPr lang="pt-BR" sz="4400" dirty="0" err="1"/>
              <a:t>Factory</a:t>
            </a:r>
            <a:r>
              <a:rPr lang="pt-BR" sz="4400" dirty="0"/>
              <a:t>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4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464" y="4180115"/>
            <a:ext cx="9327704" cy="67441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2269" y="4328695"/>
            <a:ext cx="10513963" cy="65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5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4091597" y="1891400"/>
            <a:ext cx="16194433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Transformación y Analítica de los datos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670048" y="4230488"/>
            <a:ext cx="1901952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4400" dirty="0"/>
              <a:t>SQL Data </a:t>
            </a:r>
            <a:r>
              <a:rPr lang="es-ES" sz="4400" dirty="0" err="1"/>
              <a:t>Warehouse</a:t>
            </a:r>
            <a:r>
              <a:rPr lang="es-ES" sz="4400" dirty="0"/>
              <a:t>. Procesamiento Paralelo Masivo (MPP)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s-ES" sz="44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4400" dirty="0" err="1"/>
              <a:t>Azure</a:t>
            </a:r>
            <a:r>
              <a:rPr lang="es-ES" sz="4400" dirty="0"/>
              <a:t> SQL Data </a:t>
            </a:r>
            <a:r>
              <a:rPr lang="es-ES" sz="4400" dirty="0" err="1"/>
              <a:t>Warehouse</a:t>
            </a:r>
            <a:r>
              <a:rPr lang="es-ES" sz="4400" dirty="0"/>
              <a:t> es una base de datos relacional, de escalado horizontal, basada en la nube y de procesamiento paralelo masivo (MPP), capaz de procesar volúmenes masivos de datos.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s-ES" sz="44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4400" dirty="0"/>
              <a:t> En segundo plano el Almacenamiento de datos SQL distribuye los datos entre muchas unidades de procesamiento y almacenamiento.</a:t>
            </a:r>
          </a:p>
        </p:txBody>
      </p:sp>
    </p:spTree>
    <p:extLst>
      <p:ext uri="{BB962C8B-B14F-4D97-AF65-F5344CB8AC3E}">
        <p14:creationId xmlns:p14="http://schemas.microsoft.com/office/powerpoint/2010/main" val="248984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3113765" y="1891400"/>
            <a:ext cx="18150098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Transformación y Analítica de los datos: DW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pic>
        <p:nvPicPr>
          <p:cNvPr id="2050" name="Picture 2" descr="Arquitectura de Almacenamiento de datos SQ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444" y="3340485"/>
            <a:ext cx="16212451" cy="1017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00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3597519" y="1891400"/>
            <a:ext cx="1718258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Procesamiento y Depuración de los Datos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262" y="3217580"/>
            <a:ext cx="16026938" cy="89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7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posición de imagen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263" b="18263"/>
          <a:stretch>
            <a:fillRect/>
          </a:stretch>
        </p:blipFill>
        <p:spPr/>
      </p:pic>
      <p:sp>
        <p:nvSpPr>
          <p:cNvPr id="12" name="Oval 11"/>
          <p:cNvSpPr/>
          <p:nvPr/>
        </p:nvSpPr>
        <p:spPr>
          <a:xfrm flipH="1">
            <a:off x="4293664" y="10760233"/>
            <a:ext cx="1018412" cy="10186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11" tIns="91405" rIns="182811" bIns="91405" rtlCol="0" anchor="ctr"/>
          <a:lstStyle/>
          <a:p>
            <a:pPr algn="ctr"/>
            <a:endParaRPr lang="en-AU" sz="32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3" name="Text Placeholder 33"/>
          <p:cNvSpPr txBox="1">
            <a:spLocks/>
          </p:cNvSpPr>
          <p:nvPr/>
        </p:nvSpPr>
        <p:spPr>
          <a:xfrm>
            <a:off x="5581261" y="10975055"/>
            <a:ext cx="2488155" cy="50206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AU" sz="2700" dirty="0" err="1">
                <a:latin typeface="Lato Regular"/>
                <a:cs typeface="Lato Regular"/>
              </a:rPr>
              <a:t>info@zendos.es</a:t>
            </a:r>
            <a:endParaRPr lang="en-AU" sz="2700" dirty="0">
              <a:latin typeface="Lato Regular"/>
              <a:cs typeface="Lato Regular"/>
            </a:endParaRPr>
          </a:p>
        </p:txBody>
      </p:sp>
      <p:sp>
        <p:nvSpPr>
          <p:cNvPr id="19" name="Text Placeholder 33"/>
          <p:cNvSpPr txBox="1">
            <a:spLocks/>
          </p:cNvSpPr>
          <p:nvPr/>
        </p:nvSpPr>
        <p:spPr>
          <a:xfrm>
            <a:off x="11296217" y="10948686"/>
            <a:ext cx="2495976" cy="5206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s-ES" sz="2800" dirty="0"/>
              <a:t>34 918 279 451</a:t>
            </a:r>
            <a:endParaRPr lang="en-AU" sz="2700" dirty="0">
              <a:latin typeface="Lato Regular"/>
              <a:cs typeface="Lato Regular"/>
            </a:endParaRPr>
          </a:p>
        </p:txBody>
      </p:sp>
      <p:sp>
        <p:nvSpPr>
          <p:cNvPr id="21" name="Oval 20"/>
          <p:cNvSpPr/>
          <p:nvPr/>
        </p:nvSpPr>
        <p:spPr>
          <a:xfrm flipH="1">
            <a:off x="10000273" y="10733864"/>
            <a:ext cx="1018412" cy="1018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11" tIns="91405" rIns="182811" bIns="91405"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27" name="Text Placeholder 33"/>
          <p:cNvSpPr txBox="1">
            <a:spLocks/>
          </p:cNvSpPr>
          <p:nvPr/>
        </p:nvSpPr>
        <p:spPr>
          <a:xfrm>
            <a:off x="17818144" y="10948686"/>
            <a:ext cx="2418474" cy="50206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AU" sz="2700" dirty="0" err="1">
                <a:latin typeface="Lato Regular"/>
                <a:cs typeface="Lato Regular"/>
              </a:rPr>
              <a:t>www.zendos.es</a:t>
            </a:r>
            <a:endParaRPr lang="en-AU" sz="2700" dirty="0">
              <a:latin typeface="Lato Regular"/>
              <a:cs typeface="Lato Regular"/>
            </a:endParaRPr>
          </a:p>
        </p:txBody>
      </p:sp>
      <p:sp>
        <p:nvSpPr>
          <p:cNvPr id="28" name="Oval 27"/>
          <p:cNvSpPr/>
          <p:nvPr/>
        </p:nvSpPr>
        <p:spPr>
          <a:xfrm flipH="1">
            <a:off x="16532719" y="10762456"/>
            <a:ext cx="1018412" cy="1018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11" tIns="91405" rIns="182811" bIns="91405" rtlCol="0" anchor="ctr"/>
          <a:lstStyle/>
          <a:p>
            <a:pPr algn="ctr"/>
            <a:endParaRPr lang="en-AU" sz="32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30" name="Freeform 107"/>
          <p:cNvSpPr>
            <a:spLocks/>
          </p:cNvSpPr>
          <p:nvPr/>
        </p:nvSpPr>
        <p:spPr bwMode="auto">
          <a:xfrm>
            <a:off x="10277367" y="10961308"/>
            <a:ext cx="467854" cy="492243"/>
          </a:xfrm>
          <a:custGeom>
            <a:avLst/>
            <a:gdLst/>
            <a:ahLst/>
            <a:cxnLst>
              <a:cxn ang="0">
                <a:pos x="104" y="88"/>
              </a:cxn>
              <a:cxn ang="0">
                <a:pos x="103" y="87"/>
              </a:cxn>
              <a:cxn ang="0">
                <a:pos x="78" y="76"/>
              </a:cxn>
              <a:cxn ang="0">
                <a:pos x="77" y="76"/>
              </a:cxn>
              <a:cxn ang="0">
                <a:pos x="64" y="86"/>
              </a:cxn>
              <a:cxn ang="0">
                <a:pos x="41" y="67"/>
              </a:cxn>
              <a:cxn ang="0">
                <a:pos x="26" y="44"/>
              </a:cxn>
              <a:cxn ang="0">
                <a:pos x="37" y="30"/>
              </a:cxn>
              <a:cxn ang="0">
                <a:pos x="30" y="4"/>
              </a:cxn>
              <a:cxn ang="0">
                <a:pos x="29" y="4"/>
              </a:cxn>
              <a:cxn ang="0">
                <a:pos x="18" y="0"/>
              </a:cxn>
              <a:cxn ang="0">
                <a:pos x="16" y="2"/>
              </a:cxn>
              <a:cxn ang="0">
                <a:pos x="3" y="14"/>
              </a:cxn>
              <a:cxn ang="0">
                <a:pos x="26" y="83"/>
              </a:cxn>
              <a:cxn ang="0">
                <a:pos x="89" y="113"/>
              </a:cxn>
              <a:cxn ang="0">
                <a:pos x="89" y="113"/>
              </a:cxn>
              <a:cxn ang="0">
                <a:pos x="90" y="112"/>
              </a:cxn>
              <a:cxn ang="0">
                <a:pos x="104" y="101"/>
              </a:cxn>
              <a:cxn ang="0">
                <a:pos x="104" y="88"/>
              </a:cxn>
            </a:cxnLst>
            <a:rect l="0" t="0" r="r" b="b"/>
            <a:pathLst>
              <a:path w="108" h="114">
                <a:moveTo>
                  <a:pt x="104" y="88"/>
                </a:moveTo>
                <a:cubicBezTo>
                  <a:pt x="103" y="87"/>
                  <a:pt x="103" y="87"/>
                  <a:pt x="103" y="87"/>
                </a:cubicBezTo>
                <a:cubicBezTo>
                  <a:pt x="101" y="83"/>
                  <a:pt x="80" y="76"/>
                  <a:pt x="78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4" y="77"/>
                  <a:pt x="70" y="80"/>
                  <a:pt x="64" y="86"/>
                </a:cubicBezTo>
                <a:cubicBezTo>
                  <a:pt x="56" y="82"/>
                  <a:pt x="46" y="73"/>
                  <a:pt x="41" y="67"/>
                </a:cubicBezTo>
                <a:cubicBezTo>
                  <a:pt x="35" y="61"/>
                  <a:pt x="29" y="51"/>
                  <a:pt x="26" y="44"/>
                </a:cubicBezTo>
                <a:cubicBezTo>
                  <a:pt x="34" y="37"/>
                  <a:pt x="37" y="34"/>
                  <a:pt x="37" y="30"/>
                </a:cubicBezTo>
                <a:cubicBezTo>
                  <a:pt x="38" y="29"/>
                  <a:pt x="34" y="7"/>
                  <a:pt x="30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26" y="2"/>
                  <a:pt x="23" y="0"/>
                  <a:pt x="18" y="0"/>
                </a:cubicBezTo>
                <a:cubicBezTo>
                  <a:pt x="17" y="1"/>
                  <a:pt x="16" y="1"/>
                  <a:pt x="16" y="2"/>
                </a:cubicBezTo>
                <a:cubicBezTo>
                  <a:pt x="13" y="3"/>
                  <a:pt x="6" y="8"/>
                  <a:pt x="3" y="14"/>
                </a:cubicBezTo>
                <a:cubicBezTo>
                  <a:pt x="1" y="18"/>
                  <a:pt x="0" y="53"/>
                  <a:pt x="26" y="83"/>
                </a:cubicBezTo>
                <a:cubicBezTo>
                  <a:pt x="52" y="112"/>
                  <a:pt x="84" y="114"/>
                  <a:pt x="89" y="113"/>
                </a:cubicBezTo>
                <a:cubicBezTo>
                  <a:pt x="89" y="113"/>
                  <a:pt x="89" y="113"/>
                  <a:pt x="89" y="113"/>
                </a:cubicBezTo>
                <a:cubicBezTo>
                  <a:pt x="90" y="112"/>
                  <a:pt x="90" y="112"/>
                  <a:pt x="90" y="112"/>
                </a:cubicBezTo>
                <a:cubicBezTo>
                  <a:pt x="96" y="110"/>
                  <a:pt x="102" y="104"/>
                  <a:pt x="104" y="101"/>
                </a:cubicBezTo>
                <a:cubicBezTo>
                  <a:pt x="108" y="97"/>
                  <a:pt x="105" y="91"/>
                  <a:pt x="104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78"/>
          <p:cNvSpPr>
            <a:spLocks noEditPoints="1"/>
          </p:cNvSpPr>
          <p:nvPr/>
        </p:nvSpPr>
        <p:spPr bwMode="auto">
          <a:xfrm>
            <a:off x="16792044" y="10989321"/>
            <a:ext cx="511179" cy="511379"/>
          </a:xfrm>
          <a:custGeom>
            <a:avLst/>
            <a:gdLst/>
            <a:ahLst/>
            <a:cxnLst>
              <a:cxn ang="0">
                <a:pos x="59" y="54"/>
              </a:cxn>
              <a:cxn ang="0">
                <a:pos x="53" y="59"/>
              </a:cxn>
              <a:cxn ang="0">
                <a:pos x="45" y="62"/>
              </a:cxn>
              <a:cxn ang="0">
                <a:pos x="38" y="59"/>
              </a:cxn>
              <a:cxn ang="0">
                <a:pos x="30" y="51"/>
              </a:cxn>
              <a:cxn ang="0">
                <a:pos x="27" y="43"/>
              </a:cxn>
              <a:cxn ang="0">
                <a:pos x="30" y="36"/>
              </a:cxn>
              <a:cxn ang="0">
                <a:pos x="27" y="32"/>
              </a:cxn>
              <a:cxn ang="0">
                <a:pos x="19" y="36"/>
              </a:cxn>
              <a:cxn ang="0">
                <a:pos x="11" y="32"/>
              </a:cxn>
              <a:cxn ang="0">
                <a:pos x="3" y="24"/>
              </a:cxn>
              <a:cxn ang="0">
                <a:pos x="0" y="17"/>
              </a:cxn>
              <a:cxn ang="0">
                <a:pos x="3" y="9"/>
              </a:cxn>
              <a:cxn ang="0">
                <a:pos x="9" y="3"/>
              </a:cxn>
              <a:cxn ang="0">
                <a:pos x="17" y="0"/>
              </a:cxn>
              <a:cxn ang="0">
                <a:pos x="24" y="4"/>
              </a:cxn>
              <a:cxn ang="0">
                <a:pos x="32" y="11"/>
              </a:cxn>
              <a:cxn ang="0">
                <a:pos x="35" y="19"/>
              </a:cxn>
              <a:cxn ang="0">
                <a:pos x="32" y="27"/>
              </a:cxn>
              <a:cxn ang="0">
                <a:pos x="35" y="30"/>
              </a:cxn>
              <a:cxn ang="0">
                <a:pos x="43" y="27"/>
              </a:cxn>
              <a:cxn ang="0">
                <a:pos x="51" y="30"/>
              </a:cxn>
              <a:cxn ang="0">
                <a:pos x="59" y="38"/>
              </a:cxn>
              <a:cxn ang="0">
                <a:pos x="62" y="46"/>
              </a:cxn>
              <a:cxn ang="0">
                <a:pos x="59" y="54"/>
              </a:cxn>
              <a:cxn ang="0">
                <a:pos x="27" y="17"/>
              </a:cxn>
              <a:cxn ang="0">
                <a:pos x="19" y="9"/>
              </a:cxn>
              <a:cxn ang="0">
                <a:pos x="17" y="8"/>
              </a:cxn>
              <a:cxn ang="0">
                <a:pos x="14" y="9"/>
              </a:cxn>
              <a:cxn ang="0">
                <a:pos x="8" y="14"/>
              </a:cxn>
              <a:cxn ang="0">
                <a:pos x="7" y="17"/>
              </a:cxn>
              <a:cxn ang="0">
                <a:pos x="8" y="19"/>
              </a:cxn>
              <a:cxn ang="0">
                <a:pos x="16" y="27"/>
              </a:cxn>
              <a:cxn ang="0">
                <a:pos x="19" y="28"/>
              </a:cxn>
              <a:cxn ang="0">
                <a:pos x="22" y="27"/>
              </a:cxn>
              <a:cxn ang="0">
                <a:pos x="19" y="23"/>
              </a:cxn>
              <a:cxn ang="0">
                <a:pos x="23" y="19"/>
              </a:cxn>
              <a:cxn ang="0">
                <a:pos x="27" y="22"/>
              </a:cxn>
              <a:cxn ang="0">
                <a:pos x="28" y="19"/>
              </a:cxn>
              <a:cxn ang="0">
                <a:pos x="27" y="17"/>
              </a:cxn>
              <a:cxn ang="0">
                <a:pos x="54" y="43"/>
              </a:cxn>
              <a:cxn ang="0">
                <a:pos x="46" y="35"/>
              </a:cxn>
              <a:cxn ang="0">
                <a:pos x="43" y="34"/>
              </a:cxn>
              <a:cxn ang="0">
                <a:pos x="40" y="36"/>
              </a:cxn>
              <a:cxn ang="0">
                <a:pos x="43" y="40"/>
              </a:cxn>
              <a:cxn ang="0">
                <a:pos x="40" y="43"/>
              </a:cxn>
              <a:cxn ang="0">
                <a:pos x="35" y="41"/>
              </a:cxn>
              <a:cxn ang="0">
                <a:pos x="34" y="43"/>
              </a:cxn>
              <a:cxn ang="0">
                <a:pos x="35" y="46"/>
              </a:cxn>
              <a:cxn ang="0">
                <a:pos x="43" y="54"/>
              </a:cxn>
              <a:cxn ang="0">
                <a:pos x="45" y="55"/>
              </a:cxn>
              <a:cxn ang="0">
                <a:pos x="48" y="54"/>
              </a:cxn>
              <a:cxn ang="0">
                <a:pos x="54" y="48"/>
              </a:cxn>
              <a:cxn ang="0">
                <a:pos x="55" y="46"/>
              </a:cxn>
              <a:cxn ang="0">
                <a:pos x="54" y="43"/>
              </a:cxn>
            </a:cxnLst>
            <a:rect l="0" t="0" r="r" b="b"/>
            <a:pathLst>
              <a:path w="62" h="62">
                <a:moveTo>
                  <a:pt x="59" y="54"/>
                </a:moveTo>
                <a:cubicBezTo>
                  <a:pt x="53" y="59"/>
                  <a:pt x="53" y="59"/>
                  <a:pt x="53" y="59"/>
                </a:cubicBezTo>
                <a:cubicBezTo>
                  <a:pt x="51" y="61"/>
                  <a:pt x="48" y="62"/>
                  <a:pt x="45" y="62"/>
                </a:cubicBezTo>
                <a:cubicBezTo>
                  <a:pt x="43" y="62"/>
                  <a:pt x="40" y="61"/>
                  <a:pt x="38" y="59"/>
                </a:cubicBezTo>
                <a:cubicBezTo>
                  <a:pt x="30" y="51"/>
                  <a:pt x="30" y="51"/>
                  <a:pt x="30" y="51"/>
                </a:cubicBezTo>
                <a:cubicBezTo>
                  <a:pt x="28" y="49"/>
                  <a:pt x="27" y="46"/>
                  <a:pt x="27" y="43"/>
                </a:cubicBezTo>
                <a:cubicBezTo>
                  <a:pt x="27" y="40"/>
                  <a:pt x="28" y="38"/>
                  <a:pt x="30" y="36"/>
                </a:cubicBezTo>
                <a:cubicBezTo>
                  <a:pt x="27" y="32"/>
                  <a:pt x="27" y="32"/>
                  <a:pt x="27" y="32"/>
                </a:cubicBezTo>
                <a:cubicBezTo>
                  <a:pt x="25" y="34"/>
                  <a:pt x="22" y="36"/>
                  <a:pt x="19" y="36"/>
                </a:cubicBezTo>
                <a:cubicBezTo>
                  <a:pt x="16" y="36"/>
                  <a:pt x="13" y="34"/>
                  <a:pt x="11" y="32"/>
                </a:cubicBezTo>
                <a:cubicBezTo>
                  <a:pt x="3" y="24"/>
                  <a:pt x="3" y="24"/>
                  <a:pt x="3" y="24"/>
                </a:cubicBezTo>
                <a:cubicBezTo>
                  <a:pt x="1" y="22"/>
                  <a:pt x="0" y="20"/>
                  <a:pt x="0" y="17"/>
                </a:cubicBezTo>
                <a:cubicBezTo>
                  <a:pt x="0" y="14"/>
                  <a:pt x="1" y="11"/>
                  <a:pt x="3" y="9"/>
                </a:cubicBezTo>
                <a:cubicBezTo>
                  <a:pt x="9" y="3"/>
                  <a:pt x="9" y="3"/>
                  <a:pt x="9" y="3"/>
                </a:cubicBezTo>
                <a:cubicBezTo>
                  <a:pt x="11" y="1"/>
                  <a:pt x="14" y="0"/>
                  <a:pt x="17" y="0"/>
                </a:cubicBezTo>
                <a:cubicBezTo>
                  <a:pt x="19" y="0"/>
                  <a:pt x="22" y="1"/>
                  <a:pt x="24" y="4"/>
                </a:cubicBezTo>
                <a:cubicBezTo>
                  <a:pt x="32" y="11"/>
                  <a:pt x="32" y="11"/>
                  <a:pt x="32" y="11"/>
                </a:cubicBezTo>
                <a:cubicBezTo>
                  <a:pt x="34" y="13"/>
                  <a:pt x="35" y="16"/>
                  <a:pt x="35" y="19"/>
                </a:cubicBezTo>
                <a:cubicBezTo>
                  <a:pt x="35" y="22"/>
                  <a:pt x="34" y="25"/>
                  <a:pt x="32" y="27"/>
                </a:cubicBezTo>
                <a:cubicBezTo>
                  <a:pt x="35" y="30"/>
                  <a:pt x="35" y="30"/>
                  <a:pt x="35" y="30"/>
                </a:cubicBezTo>
                <a:cubicBezTo>
                  <a:pt x="37" y="28"/>
                  <a:pt x="40" y="27"/>
                  <a:pt x="43" y="27"/>
                </a:cubicBezTo>
                <a:cubicBezTo>
                  <a:pt x="46" y="27"/>
                  <a:pt x="49" y="28"/>
                  <a:pt x="51" y="30"/>
                </a:cubicBezTo>
                <a:cubicBezTo>
                  <a:pt x="59" y="38"/>
                  <a:pt x="59" y="38"/>
                  <a:pt x="59" y="38"/>
                </a:cubicBezTo>
                <a:cubicBezTo>
                  <a:pt x="61" y="40"/>
                  <a:pt x="62" y="43"/>
                  <a:pt x="62" y="46"/>
                </a:cubicBezTo>
                <a:cubicBezTo>
                  <a:pt x="62" y="49"/>
                  <a:pt x="61" y="52"/>
                  <a:pt x="59" y="54"/>
                </a:cubicBezTo>
                <a:close/>
                <a:moveTo>
                  <a:pt x="27" y="17"/>
                </a:moveTo>
                <a:cubicBezTo>
                  <a:pt x="19" y="9"/>
                  <a:pt x="19" y="9"/>
                  <a:pt x="19" y="9"/>
                </a:cubicBezTo>
                <a:cubicBezTo>
                  <a:pt x="18" y="8"/>
                  <a:pt x="18" y="8"/>
                  <a:pt x="17" y="8"/>
                </a:cubicBezTo>
                <a:cubicBezTo>
                  <a:pt x="16" y="8"/>
                  <a:pt x="15" y="8"/>
                  <a:pt x="14" y="9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5"/>
                  <a:pt x="7" y="16"/>
                  <a:pt x="7" y="17"/>
                </a:cubicBezTo>
                <a:cubicBezTo>
                  <a:pt x="7" y="18"/>
                  <a:pt x="8" y="19"/>
                  <a:pt x="8" y="19"/>
                </a:cubicBezTo>
                <a:cubicBezTo>
                  <a:pt x="16" y="27"/>
                  <a:pt x="16" y="27"/>
                  <a:pt x="16" y="27"/>
                </a:cubicBezTo>
                <a:cubicBezTo>
                  <a:pt x="17" y="28"/>
                  <a:pt x="18" y="28"/>
                  <a:pt x="19" y="28"/>
                </a:cubicBezTo>
                <a:cubicBezTo>
                  <a:pt x="20" y="28"/>
                  <a:pt x="21" y="28"/>
                  <a:pt x="22" y="27"/>
                </a:cubicBezTo>
                <a:cubicBezTo>
                  <a:pt x="20" y="26"/>
                  <a:pt x="19" y="25"/>
                  <a:pt x="19" y="23"/>
                </a:cubicBezTo>
                <a:cubicBezTo>
                  <a:pt x="19" y="21"/>
                  <a:pt x="21" y="19"/>
                  <a:pt x="23" y="19"/>
                </a:cubicBezTo>
                <a:cubicBezTo>
                  <a:pt x="24" y="19"/>
                  <a:pt x="26" y="21"/>
                  <a:pt x="27" y="22"/>
                </a:cubicBezTo>
                <a:cubicBezTo>
                  <a:pt x="28" y="21"/>
                  <a:pt x="28" y="20"/>
                  <a:pt x="28" y="19"/>
                </a:cubicBezTo>
                <a:cubicBezTo>
                  <a:pt x="28" y="18"/>
                  <a:pt x="28" y="17"/>
                  <a:pt x="27" y="17"/>
                </a:cubicBezTo>
                <a:close/>
                <a:moveTo>
                  <a:pt x="54" y="43"/>
                </a:moveTo>
                <a:cubicBezTo>
                  <a:pt x="46" y="35"/>
                  <a:pt x="46" y="35"/>
                  <a:pt x="46" y="35"/>
                </a:cubicBezTo>
                <a:cubicBezTo>
                  <a:pt x="45" y="35"/>
                  <a:pt x="44" y="34"/>
                  <a:pt x="43" y="34"/>
                </a:cubicBezTo>
                <a:cubicBezTo>
                  <a:pt x="42" y="34"/>
                  <a:pt x="41" y="35"/>
                  <a:pt x="40" y="36"/>
                </a:cubicBezTo>
                <a:cubicBezTo>
                  <a:pt x="42" y="37"/>
                  <a:pt x="43" y="38"/>
                  <a:pt x="43" y="40"/>
                </a:cubicBezTo>
                <a:cubicBezTo>
                  <a:pt x="43" y="42"/>
                  <a:pt x="42" y="43"/>
                  <a:pt x="40" y="43"/>
                </a:cubicBezTo>
                <a:cubicBezTo>
                  <a:pt x="38" y="43"/>
                  <a:pt x="37" y="42"/>
                  <a:pt x="35" y="41"/>
                </a:cubicBezTo>
                <a:cubicBezTo>
                  <a:pt x="34" y="41"/>
                  <a:pt x="34" y="42"/>
                  <a:pt x="34" y="43"/>
                </a:cubicBezTo>
                <a:cubicBezTo>
                  <a:pt x="34" y="44"/>
                  <a:pt x="34" y="45"/>
                  <a:pt x="35" y="46"/>
                </a:cubicBezTo>
                <a:cubicBezTo>
                  <a:pt x="43" y="54"/>
                  <a:pt x="43" y="54"/>
                  <a:pt x="43" y="54"/>
                </a:cubicBezTo>
                <a:cubicBezTo>
                  <a:pt x="44" y="55"/>
                  <a:pt x="45" y="55"/>
                  <a:pt x="45" y="55"/>
                </a:cubicBezTo>
                <a:cubicBezTo>
                  <a:pt x="46" y="55"/>
                  <a:pt x="47" y="55"/>
                  <a:pt x="48" y="54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5" y="47"/>
                  <a:pt x="55" y="46"/>
                </a:cubicBezTo>
                <a:cubicBezTo>
                  <a:pt x="55" y="45"/>
                  <a:pt x="54" y="44"/>
                  <a:pt x="54" y="4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4"/>
          <p:cNvSpPr>
            <a:spLocks noEditPoints="1"/>
          </p:cNvSpPr>
          <p:nvPr/>
        </p:nvSpPr>
        <p:spPr bwMode="auto">
          <a:xfrm>
            <a:off x="4537019" y="11033240"/>
            <a:ext cx="542563" cy="421000"/>
          </a:xfrm>
          <a:custGeom>
            <a:avLst/>
            <a:gdLst/>
            <a:ahLst/>
            <a:cxnLst>
              <a:cxn ang="0">
                <a:pos x="66" y="17"/>
              </a:cxn>
              <a:cxn ang="0">
                <a:pos x="47" y="30"/>
              </a:cxn>
              <a:cxn ang="0">
                <a:pos x="37" y="36"/>
              </a:cxn>
              <a:cxn ang="0">
                <a:pos x="36" y="36"/>
              </a:cxn>
              <a:cxn ang="0">
                <a:pos x="36" y="36"/>
              </a:cxn>
              <a:cxn ang="0">
                <a:pos x="26" y="30"/>
              </a:cxn>
              <a:cxn ang="0">
                <a:pos x="7" y="17"/>
              </a:cxn>
              <a:cxn ang="0">
                <a:pos x="0" y="7"/>
              </a:cxn>
              <a:cxn ang="0">
                <a:pos x="7" y="0"/>
              </a:cxn>
              <a:cxn ang="0">
                <a:pos x="66" y="0"/>
              </a:cxn>
              <a:cxn ang="0">
                <a:pos x="72" y="6"/>
              </a:cxn>
              <a:cxn ang="0">
                <a:pos x="66" y="17"/>
              </a:cxn>
              <a:cxn ang="0">
                <a:pos x="72" y="50"/>
              </a:cxn>
              <a:cxn ang="0">
                <a:pos x="66" y="56"/>
              </a:cxn>
              <a:cxn ang="0">
                <a:pos x="7" y="56"/>
              </a:cxn>
              <a:cxn ang="0">
                <a:pos x="0" y="50"/>
              </a:cxn>
              <a:cxn ang="0">
                <a:pos x="0" y="18"/>
              </a:cxn>
              <a:cxn ang="0">
                <a:pos x="5" y="21"/>
              </a:cxn>
              <a:cxn ang="0">
                <a:pos x="24" y="35"/>
              </a:cxn>
              <a:cxn ang="0">
                <a:pos x="36" y="41"/>
              </a:cxn>
              <a:cxn ang="0">
                <a:pos x="36" y="41"/>
              </a:cxn>
              <a:cxn ang="0">
                <a:pos x="37" y="41"/>
              </a:cxn>
              <a:cxn ang="0">
                <a:pos x="48" y="35"/>
              </a:cxn>
              <a:cxn ang="0">
                <a:pos x="68" y="21"/>
              </a:cxn>
              <a:cxn ang="0">
                <a:pos x="72" y="18"/>
              </a:cxn>
              <a:cxn ang="0">
                <a:pos x="72" y="50"/>
              </a:cxn>
            </a:cxnLst>
            <a:rect l="0" t="0" r="r" b="b"/>
            <a:pathLst>
              <a:path w="72" h="56">
                <a:moveTo>
                  <a:pt x="66" y="17"/>
                </a:moveTo>
                <a:cubicBezTo>
                  <a:pt x="59" y="21"/>
                  <a:pt x="53" y="26"/>
                  <a:pt x="47" y="30"/>
                </a:cubicBezTo>
                <a:cubicBezTo>
                  <a:pt x="44" y="32"/>
                  <a:pt x="40" y="36"/>
                  <a:pt x="37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36"/>
                  <a:pt x="29" y="32"/>
                  <a:pt x="26" y="30"/>
                </a:cubicBezTo>
                <a:cubicBezTo>
                  <a:pt x="20" y="26"/>
                  <a:pt x="14" y="21"/>
                  <a:pt x="7" y="17"/>
                </a:cubicBezTo>
                <a:cubicBezTo>
                  <a:pt x="5" y="15"/>
                  <a:pt x="0" y="11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70" y="0"/>
                  <a:pt x="72" y="2"/>
                  <a:pt x="72" y="6"/>
                </a:cubicBezTo>
                <a:cubicBezTo>
                  <a:pt x="72" y="11"/>
                  <a:pt x="69" y="15"/>
                  <a:pt x="66" y="17"/>
                </a:cubicBezTo>
                <a:close/>
                <a:moveTo>
                  <a:pt x="72" y="50"/>
                </a:moveTo>
                <a:cubicBezTo>
                  <a:pt x="72" y="53"/>
                  <a:pt x="70" y="56"/>
                  <a:pt x="66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3" y="56"/>
                  <a:pt x="0" y="53"/>
                  <a:pt x="0" y="50"/>
                </a:cubicBezTo>
                <a:cubicBezTo>
                  <a:pt x="0" y="18"/>
                  <a:pt x="0" y="18"/>
                  <a:pt x="0" y="18"/>
                </a:cubicBezTo>
                <a:cubicBezTo>
                  <a:pt x="2" y="19"/>
                  <a:pt x="3" y="20"/>
                  <a:pt x="5" y="21"/>
                </a:cubicBezTo>
                <a:cubicBezTo>
                  <a:pt x="11" y="26"/>
                  <a:pt x="18" y="30"/>
                  <a:pt x="24" y="35"/>
                </a:cubicBezTo>
                <a:cubicBezTo>
                  <a:pt x="28" y="38"/>
                  <a:pt x="32" y="41"/>
                  <a:pt x="3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41" y="41"/>
                  <a:pt x="45" y="38"/>
                  <a:pt x="48" y="35"/>
                </a:cubicBezTo>
                <a:cubicBezTo>
                  <a:pt x="55" y="30"/>
                  <a:pt x="62" y="26"/>
                  <a:pt x="68" y="21"/>
                </a:cubicBezTo>
                <a:cubicBezTo>
                  <a:pt x="70" y="20"/>
                  <a:pt x="71" y="19"/>
                  <a:pt x="72" y="18"/>
                </a:cubicBezTo>
                <a:lnTo>
                  <a:pt x="72" y="5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327488" y="2508933"/>
            <a:ext cx="7706800" cy="5720667"/>
            <a:chOff x="8327487" y="1849223"/>
            <a:chExt cx="7706801" cy="6380377"/>
          </a:xfrm>
        </p:grpSpPr>
        <p:sp>
          <p:nvSpPr>
            <p:cNvPr id="36" name="Rectangle 35"/>
            <p:cNvSpPr>
              <a:spLocks noChangeAspect="1"/>
            </p:cNvSpPr>
            <p:nvPr/>
          </p:nvSpPr>
          <p:spPr>
            <a:xfrm>
              <a:off x="8327487" y="1849223"/>
              <a:ext cx="7706801" cy="6380377"/>
            </a:xfrm>
            <a:prstGeom prst="rect">
              <a:avLst/>
            </a:prstGeom>
            <a:solidFill>
              <a:srgbClr val="19252F">
                <a:alpha val="8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0" name="Rectangle 39"/>
            <p:cNvSpPr>
              <a:spLocks/>
            </p:cNvSpPr>
            <p:nvPr/>
          </p:nvSpPr>
          <p:spPr>
            <a:xfrm>
              <a:off x="8327487" y="1849223"/>
              <a:ext cx="7706801" cy="227950"/>
            </a:xfrm>
            <a:prstGeom prst="rect">
              <a:avLst/>
            </a:prstGeom>
            <a:solidFill>
              <a:srgbClr val="040709">
                <a:alpha val="46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Lato Light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729662" y="4936150"/>
            <a:ext cx="4947018" cy="759144"/>
          </a:xfrm>
          <a:prstGeom prst="rect">
            <a:avLst/>
          </a:prstGeom>
          <a:noFill/>
        </p:spPr>
        <p:txBody>
          <a:bodyPr wrap="square" lIns="182811" tIns="91405" rIns="182811" bIns="91405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Lato Regular"/>
                <a:cs typeface="Lato Regular"/>
              </a:rPr>
              <a:t>Zendos Tecnología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729662" y="5711083"/>
            <a:ext cx="5416316" cy="2105121"/>
          </a:xfrm>
          <a:prstGeom prst="rect">
            <a:avLst/>
          </a:prstGeom>
          <a:noFill/>
        </p:spPr>
        <p:txBody>
          <a:bodyPr wrap="square" lIns="182811" tIns="91405" rIns="182811" bIns="91405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s-ES" sz="3200" dirty="0">
                <a:solidFill>
                  <a:schemeClr val="bg1"/>
                </a:solidFill>
              </a:rPr>
              <a:t>C/ Químicas 2, Oficina 1.5</a:t>
            </a:r>
          </a:p>
          <a:p>
            <a:pPr algn="ctr">
              <a:lnSpc>
                <a:spcPct val="130000"/>
              </a:lnSpc>
            </a:pPr>
            <a:r>
              <a:rPr lang="es-ES" sz="3200" dirty="0">
                <a:solidFill>
                  <a:schemeClr val="bg1"/>
                </a:solidFill>
              </a:rPr>
              <a:t>Pol. </a:t>
            </a:r>
            <a:r>
              <a:rPr lang="es-ES" sz="3200" dirty="0" err="1">
                <a:solidFill>
                  <a:schemeClr val="bg1"/>
                </a:solidFill>
              </a:rPr>
              <a:t>Ind</a:t>
            </a:r>
            <a:r>
              <a:rPr lang="es-ES" sz="3200" dirty="0">
                <a:solidFill>
                  <a:schemeClr val="bg1"/>
                </a:solidFill>
              </a:rPr>
              <a:t>. </a:t>
            </a:r>
            <a:r>
              <a:rPr lang="es-ES" sz="3200" dirty="0" err="1">
                <a:solidFill>
                  <a:schemeClr val="bg1"/>
                </a:solidFill>
              </a:rPr>
              <a:t>Urtinsa</a:t>
            </a:r>
            <a:r>
              <a:rPr lang="es-ES" sz="3200" dirty="0">
                <a:solidFill>
                  <a:schemeClr val="bg1"/>
                </a:solidFill>
              </a:rPr>
              <a:t> II, IMEPE, 28923 Alcorcón - España</a:t>
            </a:r>
            <a:endParaRPr lang="pt-BR" sz="32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39" name="Freeform 172"/>
          <p:cNvSpPr>
            <a:spLocks noEditPoints="1"/>
          </p:cNvSpPr>
          <p:nvPr/>
        </p:nvSpPr>
        <p:spPr bwMode="auto">
          <a:xfrm>
            <a:off x="11553240" y="2778658"/>
            <a:ext cx="1290371" cy="1891280"/>
          </a:xfrm>
          <a:custGeom>
            <a:avLst/>
            <a:gdLst/>
            <a:ahLst/>
            <a:cxnLst>
              <a:cxn ang="0">
                <a:pos x="40" y="0"/>
              </a:cxn>
              <a:cxn ang="0">
                <a:pos x="0" y="37"/>
              </a:cxn>
              <a:cxn ang="0">
                <a:pos x="40" y="117"/>
              </a:cxn>
              <a:cxn ang="0">
                <a:pos x="80" y="37"/>
              </a:cxn>
              <a:cxn ang="0">
                <a:pos x="40" y="0"/>
              </a:cxn>
              <a:cxn ang="0">
                <a:pos x="40" y="49"/>
              </a:cxn>
              <a:cxn ang="0">
                <a:pos x="27" y="37"/>
              </a:cxn>
              <a:cxn ang="0">
                <a:pos x="40" y="24"/>
              </a:cxn>
              <a:cxn ang="0">
                <a:pos x="53" y="37"/>
              </a:cxn>
              <a:cxn ang="0">
                <a:pos x="40" y="49"/>
              </a:cxn>
            </a:cxnLst>
            <a:rect l="0" t="0" r="r" b="b"/>
            <a:pathLst>
              <a:path w="80" h="117">
                <a:moveTo>
                  <a:pt x="40" y="0"/>
                </a:moveTo>
                <a:cubicBezTo>
                  <a:pt x="24" y="0"/>
                  <a:pt x="0" y="8"/>
                  <a:pt x="0" y="37"/>
                </a:cubicBezTo>
                <a:cubicBezTo>
                  <a:pt x="0" y="51"/>
                  <a:pt x="32" y="102"/>
                  <a:pt x="40" y="117"/>
                </a:cubicBezTo>
                <a:cubicBezTo>
                  <a:pt x="48" y="102"/>
                  <a:pt x="80" y="51"/>
                  <a:pt x="80" y="37"/>
                </a:cubicBezTo>
                <a:cubicBezTo>
                  <a:pt x="80" y="8"/>
                  <a:pt x="56" y="0"/>
                  <a:pt x="40" y="0"/>
                </a:cubicBezTo>
                <a:close/>
                <a:moveTo>
                  <a:pt x="40" y="49"/>
                </a:moveTo>
                <a:cubicBezTo>
                  <a:pt x="33" y="49"/>
                  <a:pt x="27" y="44"/>
                  <a:pt x="27" y="37"/>
                </a:cubicBezTo>
                <a:cubicBezTo>
                  <a:pt x="27" y="30"/>
                  <a:pt x="33" y="24"/>
                  <a:pt x="40" y="24"/>
                </a:cubicBezTo>
                <a:cubicBezTo>
                  <a:pt x="47" y="24"/>
                  <a:pt x="53" y="30"/>
                  <a:pt x="53" y="37"/>
                </a:cubicBezTo>
                <a:cubicBezTo>
                  <a:pt x="53" y="44"/>
                  <a:pt x="47" y="49"/>
                  <a:pt x="40" y="4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42" name="TextBox 72"/>
          <p:cNvSpPr txBox="1">
            <a:spLocks noChangeArrowheads="1"/>
          </p:cNvSpPr>
          <p:nvPr/>
        </p:nvSpPr>
        <p:spPr bwMode="auto">
          <a:xfrm>
            <a:off x="9601191" y="8688951"/>
            <a:ext cx="519853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n-US" sz="6700" b="1" dirty="0">
                <a:latin typeface="Lato Regular" charset="0"/>
                <a:cs typeface="Lato Regular" charset="0"/>
              </a:rPr>
              <a:t>Contáctanos</a:t>
            </a:r>
          </a:p>
        </p:txBody>
      </p:sp>
    </p:spTree>
    <p:extLst>
      <p:ext uri="{BB962C8B-B14F-4D97-AF65-F5344CB8AC3E}">
        <p14:creationId xmlns:p14="http://schemas.microsoft.com/office/powerpoint/2010/main" val="133653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11473074" y="976999"/>
            <a:ext cx="1431481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IOT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547115" y="3404710"/>
            <a:ext cx="21210493" cy="7617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sz="5400" b="1" dirty="0">
                <a:solidFill>
                  <a:srgbClr val="222222"/>
                </a:solidFill>
                <a:latin typeface="segoe-ui_normal"/>
              </a:rPr>
              <a:t>Definición General</a:t>
            </a:r>
            <a:r>
              <a:rPr lang="es-ES" sz="5400" dirty="0">
                <a:solidFill>
                  <a:srgbClr val="222222"/>
                </a:solidFill>
                <a:latin typeface="segoe-ui_normal"/>
              </a:rPr>
              <a:t>: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ES" sz="5400" dirty="0">
              <a:solidFill>
                <a:srgbClr val="222222"/>
              </a:solidFill>
              <a:latin typeface="segoe-ui_normal"/>
            </a:endParaRPr>
          </a:p>
          <a:p>
            <a:pPr algn="just"/>
            <a:r>
              <a:rPr lang="es-ES" sz="5400" dirty="0">
                <a:solidFill>
                  <a:srgbClr val="222222"/>
                </a:solidFill>
                <a:latin typeface="segoe-ui_normal"/>
              </a:rPr>
              <a:t>Internet de las cosas (en inglés, Internet of </a:t>
            </a:r>
            <a:r>
              <a:rPr lang="es-ES" sz="5400" dirty="0" err="1">
                <a:solidFill>
                  <a:srgbClr val="222222"/>
                </a:solidFill>
                <a:latin typeface="segoe-ui_normal"/>
              </a:rPr>
              <a:t>things</a:t>
            </a:r>
            <a:r>
              <a:rPr lang="es-ES" sz="5400" dirty="0">
                <a:solidFill>
                  <a:srgbClr val="222222"/>
                </a:solidFill>
                <a:latin typeface="segoe-ui_normal"/>
              </a:rPr>
              <a:t>, abreviado IoT) es un concepto que se refiere a la interconexión digital de objetos cotidianos con internet. Alternativamente, Internet de las cosas es el punto en el tiempo en el que se conectarían a internet más “cosas u objetos” que personas.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ES" dirty="0">
              <a:solidFill>
                <a:srgbClr val="222222"/>
              </a:solidFill>
              <a:latin typeface="segoe-ui_normal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s-ES" dirty="0">
              <a:solidFill>
                <a:srgbClr val="222222"/>
              </a:solidFill>
              <a:latin typeface="segoe-ui_normal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222222"/>
              </a:solidFill>
              <a:effectLst/>
              <a:latin typeface="segoe-ui_normal"/>
            </a:endParaRPr>
          </a:p>
        </p:txBody>
      </p:sp>
    </p:spTree>
    <p:extLst>
      <p:ext uri="{BB962C8B-B14F-4D97-AF65-F5344CB8AC3E}">
        <p14:creationId xmlns:p14="http://schemas.microsoft.com/office/powerpoint/2010/main" val="376315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10176148" y="976999"/>
            <a:ext cx="4025333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IOT </a:t>
            </a:r>
            <a:r>
              <a:rPr lang="es-ES" sz="6700" b="1" dirty="0" err="1">
                <a:latin typeface="Lato Regular" charset="0"/>
                <a:cs typeface="Lato Regular" charset="0"/>
              </a:rPr>
              <a:t>Azure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828801" y="4287586"/>
            <a:ext cx="21647816" cy="8002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222222"/>
                </a:solidFill>
                <a:latin typeface="segoe-ui_normal"/>
              </a:rPr>
              <a:t> </a:t>
            </a:r>
            <a:r>
              <a:rPr lang="es-ES" sz="4400" b="1" dirty="0">
                <a:solidFill>
                  <a:srgbClr val="222222"/>
                </a:solidFill>
                <a:latin typeface="segoe-ui_normal"/>
              </a:rPr>
              <a:t>Seguridad:</a:t>
            </a:r>
            <a:r>
              <a:rPr lang="es-ES" sz="4400" dirty="0">
                <a:solidFill>
                  <a:srgbClr val="222222"/>
                </a:solidFill>
                <a:latin typeface="segoe-ui_normal"/>
              </a:rPr>
              <a:t> Habilita las comunicaciones seguras con las credenciales de seguridad de cada dispositivo y el control de acceso.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ES" sz="4400" dirty="0">
              <a:solidFill>
                <a:srgbClr val="222222"/>
              </a:solidFill>
              <a:latin typeface="segoe-ui_normal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4400" b="1" dirty="0">
                <a:solidFill>
                  <a:srgbClr val="222222"/>
                </a:solidFill>
                <a:latin typeface="segoe-ui_normal"/>
              </a:rPr>
              <a:t> Escalabilidad, seguridad y fiabilidad</a:t>
            </a:r>
            <a:r>
              <a:rPr lang="es-ES" sz="4400" dirty="0">
                <a:solidFill>
                  <a:srgbClr val="222222"/>
                </a:solidFill>
                <a:latin typeface="segoe-ui_normal"/>
              </a:rPr>
              <a:t>:  Requisitos de conectividad cuya implementación resulta compleja y lenta si se realiza con tecnologías tradicionales. </a:t>
            </a:r>
            <a:r>
              <a:rPr lang="es-ES" sz="4400" dirty="0" err="1">
                <a:solidFill>
                  <a:srgbClr val="222222"/>
                </a:solidFill>
                <a:latin typeface="segoe-ui_normal"/>
              </a:rPr>
              <a:t>Azure</a:t>
            </a:r>
            <a:r>
              <a:rPr lang="es-ES" sz="4400" dirty="0">
                <a:solidFill>
                  <a:srgbClr val="222222"/>
                </a:solidFill>
                <a:latin typeface="segoe-ui_normal"/>
              </a:rPr>
              <a:t> </a:t>
            </a:r>
            <a:r>
              <a:rPr lang="es-ES" sz="4400" dirty="0" err="1">
                <a:solidFill>
                  <a:srgbClr val="222222"/>
                </a:solidFill>
                <a:latin typeface="segoe-ui_normal"/>
              </a:rPr>
              <a:t>IoT</a:t>
            </a:r>
            <a:r>
              <a:rPr lang="es-ES" sz="4400" dirty="0">
                <a:solidFill>
                  <a:srgbClr val="222222"/>
                </a:solidFill>
                <a:latin typeface="segoe-ui_normal"/>
              </a:rPr>
              <a:t> </a:t>
            </a:r>
            <a:r>
              <a:rPr lang="es-ES" sz="4400" dirty="0" err="1">
                <a:solidFill>
                  <a:srgbClr val="222222"/>
                </a:solidFill>
                <a:latin typeface="segoe-ui_normal"/>
              </a:rPr>
              <a:t>Hub</a:t>
            </a:r>
            <a:r>
              <a:rPr lang="es-ES" sz="4400" dirty="0">
                <a:solidFill>
                  <a:srgbClr val="222222"/>
                </a:solidFill>
                <a:latin typeface="segoe-ui_normal"/>
              </a:rPr>
              <a:t> y los SDK de dispositivo </a:t>
            </a:r>
            <a:r>
              <a:rPr lang="es-ES" sz="4400" dirty="0" err="1">
                <a:solidFill>
                  <a:srgbClr val="222222"/>
                </a:solidFill>
                <a:latin typeface="segoe-ui_normal"/>
              </a:rPr>
              <a:t>IoT</a:t>
            </a:r>
            <a:r>
              <a:rPr lang="es-ES" sz="4400" dirty="0">
                <a:solidFill>
                  <a:srgbClr val="222222"/>
                </a:solidFill>
                <a:latin typeface="segoe-ui_normal"/>
              </a:rPr>
              <a:t> de </a:t>
            </a:r>
            <a:r>
              <a:rPr lang="es-ES" sz="4400" dirty="0" err="1">
                <a:solidFill>
                  <a:srgbClr val="222222"/>
                </a:solidFill>
                <a:latin typeface="segoe-ui_normal"/>
              </a:rPr>
              <a:t>Azure</a:t>
            </a:r>
            <a:r>
              <a:rPr lang="es-ES" sz="4400" dirty="0">
                <a:solidFill>
                  <a:srgbClr val="222222"/>
                </a:solidFill>
                <a:latin typeface="segoe-ui_normal"/>
              </a:rPr>
              <a:t> facilitan la implementación de soluciones que cumplen estos requisitos.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ES" sz="4400" dirty="0">
              <a:solidFill>
                <a:srgbClr val="222222"/>
              </a:solidFill>
              <a:latin typeface="segoe-ui_normal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222222"/>
                </a:solidFill>
                <a:latin typeface="segoe-ui_normal"/>
              </a:rPr>
              <a:t> </a:t>
            </a:r>
            <a:r>
              <a:rPr lang="es-ES" sz="4400" b="1" dirty="0">
                <a:solidFill>
                  <a:srgbClr val="222222"/>
                </a:solidFill>
                <a:latin typeface="segoe-ui_normal"/>
              </a:rPr>
              <a:t>Compatibilidad: </a:t>
            </a:r>
            <a:r>
              <a:rPr lang="es-ES" sz="4400" dirty="0">
                <a:solidFill>
                  <a:srgbClr val="222222"/>
                </a:solidFill>
                <a:latin typeface="segoe-ui_normal"/>
              </a:rPr>
              <a:t>Incluye bibliotecas de dispositivos para las plataformas y los lenguajes más populares.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ES" dirty="0">
              <a:solidFill>
                <a:srgbClr val="222222"/>
              </a:solidFill>
              <a:latin typeface="segoe-ui_normal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222222"/>
              </a:solidFill>
              <a:effectLst/>
              <a:latin typeface="segoe-ui_normal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828801" y="2024007"/>
            <a:ext cx="20965258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rgbClr val="222222"/>
                </a:solidFill>
                <a:latin typeface="segoe-ui_normal"/>
              </a:rPr>
              <a:t>Ecosistema tecnológico para la monitorización y/o control del estado de objetos físico.</a:t>
            </a:r>
          </a:p>
        </p:txBody>
      </p:sp>
    </p:spTree>
    <p:extLst>
      <p:ext uri="{BB962C8B-B14F-4D97-AF65-F5344CB8AC3E}">
        <p14:creationId xmlns:p14="http://schemas.microsoft.com/office/powerpoint/2010/main" val="1913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2315726" y="1638144"/>
            <a:ext cx="19746176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El Universo: Arquitectura Servicios </a:t>
            </a:r>
            <a:r>
              <a:rPr lang="es-ES" sz="6700" b="1" dirty="0" err="1">
                <a:latin typeface="Lato Regular" charset="0"/>
                <a:cs typeface="Lato Regular" charset="0"/>
              </a:rPr>
              <a:t>IoT</a:t>
            </a:r>
            <a:r>
              <a:rPr lang="es-ES" sz="6700" b="1" dirty="0">
                <a:latin typeface="Lato Regular" charset="0"/>
                <a:cs typeface="Lato Regular" charset="0"/>
              </a:rPr>
              <a:t> en </a:t>
            </a:r>
            <a:r>
              <a:rPr lang="es-ES" sz="6700" b="1" dirty="0" err="1">
                <a:latin typeface="Lato Regular" charset="0"/>
                <a:cs typeface="Lato Regular" charset="0"/>
              </a:rPr>
              <a:t>Azure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pic>
        <p:nvPicPr>
          <p:cNvPr id="1026" name="Picture 2" descr="Arquitectura de solución I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688" y="3019617"/>
            <a:ext cx="12112251" cy="83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12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2196303" y="1891400"/>
            <a:ext cx="19985023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El Universo: Arquitectura, Servicios </a:t>
            </a:r>
            <a:r>
              <a:rPr lang="es-ES" sz="6700" b="1" dirty="0" err="1">
                <a:latin typeface="Lato Regular" charset="0"/>
                <a:cs typeface="Lato Regular" charset="0"/>
              </a:rPr>
              <a:t>IoT</a:t>
            </a:r>
            <a:r>
              <a:rPr lang="es-ES" sz="6700" b="1" dirty="0">
                <a:latin typeface="Lato Regular" charset="0"/>
                <a:cs typeface="Lato Regular" charset="0"/>
              </a:rPr>
              <a:t> en </a:t>
            </a:r>
            <a:r>
              <a:rPr lang="es-ES" sz="6700" b="1" dirty="0" err="1">
                <a:latin typeface="Lato Regular" charset="0"/>
                <a:cs typeface="Lato Regular" charset="0"/>
              </a:rPr>
              <a:t>Azure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725" y="3180511"/>
            <a:ext cx="19934675" cy="830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2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3829058" y="1891400"/>
            <a:ext cx="16719513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Conectividad: De cualquier lugar a </a:t>
            </a:r>
            <a:r>
              <a:rPr lang="es-ES" sz="6700" b="1" dirty="0" err="1">
                <a:latin typeface="Lato Regular" charset="0"/>
                <a:cs typeface="Lato Regular" charset="0"/>
              </a:rPr>
              <a:t>Azure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431741" y="3856302"/>
            <a:ext cx="15514146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dirty="0"/>
              <a:t>Conjunto de SDK de conectividad para las tecnologías más comunes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9681872" y="3431517"/>
            <a:ext cx="3615413" cy="661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/>
              <a:t>Dispositivos </a:t>
            </a:r>
            <a:r>
              <a:rPr lang="es-ES" dirty="0" err="1"/>
              <a:t>IoT</a:t>
            </a:r>
            <a:r>
              <a:rPr lang="es-ES" dirty="0"/>
              <a:t>: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147" y="6652901"/>
            <a:ext cx="2056114" cy="205611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2457" y="6470171"/>
            <a:ext cx="2056114" cy="2056114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837" y="6743105"/>
            <a:ext cx="2056114" cy="2056114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527" y="6726711"/>
            <a:ext cx="2056114" cy="2056114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17" y="6743105"/>
            <a:ext cx="2056114" cy="2056114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4232622" y="9192617"/>
            <a:ext cx="2677304" cy="415482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pPr algn="ctr"/>
            <a:r>
              <a:rPr lang="es-E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SDK de .NET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7493107" y="9194513"/>
            <a:ext cx="3130953" cy="415482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pPr algn="ctr"/>
            <a:r>
              <a:rPr lang="es-E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SDK de Python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10912289" y="9190721"/>
            <a:ext cx="3267209" cy="415482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pPr algn="ctr"/>
            <a:r>
              <a:rPr lang="es-E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SDK de Node.js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18190678" y="9190551"/>
            <a:ext cx="2659671" cy="415482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pPr algn="ctr"/>
            <a:r>
              <a:rPr lang="es-E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SDK de Java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14664896" y="9175902"/>
            <a:ext cx="2736615" cy="415482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pPr algn="ctr"/>
            <a:r>
              <a:rPr lang="es-E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SDK de Ruby</a:t>
            </a:r>
          </a:p>
        </p:txBody>
      </p:sp>
    </p:spTree>
    <p:extLst>
      <p:ext uri="{BB962C8B-B14F-4D97-AF65-F5344CB8AC3E}">
        <p14:creationId xmlns:p14="http://schemas.microsoft.com/office/powerpoint/2010/main" val="200505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3551834" y="1891400"/>
            <a:ext cx="17273960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Utilizar </a:t>
            </a:r>
            <a:r>
              <a:rPr lang="es-ES" sz="6700" b="1" dirty="0" err="1">
                <a:latin typeface="Lato Regular" charset="0"/>
                <a:cs typeface="Lato Regular" charset="0"/>
              </a:rPr>
              <a:t>Event</a:t>
            </a:r>
            <a:r>
              <a:rPr lang="es-ES" sz="6700" b="1" dirty="0">
                <a:latin typeface="Lato Regular" charset="0"/>
                <a:cs typeface="Lato Regular" charset="0"/>
              </a:rPr>
              <a:t> </a:t>
            </a:r>
            <a:r>
              <a:rPr lang="es-ES" sz="6700" b="1" dirty="0" err="1">
                <a:latin typeface="Lato Regular" charset="0"/>
                <a:cs typeface="Lato Regular" charset="0"/>
              </a:rPr>
              <a:t>Hubs</a:t>
            </a:r>
            <a:r>
              <a:rPr lang="es-ES" sz="6700" b="1" dirty="0">
                <a:latin typeface="Lato Regular" charset="0"/>
                <a:cs typeface="Lato Regular" charset="0"/>
              </a:rPr>
              <a:t> o </a:t>
            </a:r>
            <a:r>
              <a:rPr lang="es-ES" sz="6700" b="1" dirty="0" err="1">
                <a:latin typeface="Lato Regular" charset="0"/>
                <a:cs typeface="Lato Regular" charset="0"/>
              </a:rPr>
              <a:t>IoT</a:t>
            </a:r>
            <a:r>
              <a:rPr lang="es-ES" sz="6700" b="1" dirty="0">
                <a:latin typeface="Lato Regular" charset="0"/>
                <a:cs typeface="Lato Regular" charset="0"/>
              </a:rPr>
              <a:t> </a:t>
            </a:r>
            <a:r>
              <a:rPr lang="es-ES" sz="6700" b="1" dirty="0" err="1">
                <a:latin typeface="Lato Regular" charset="0"/>
                <a:cs typeface="Lato Regular" charset="0"/>
              </a:rPr>
              <a:t>Hub</a:t>
            </a:r>
            <a:r>
              <a:rPr lang="es-ES" sz="6700" b="1" dirty="0">
                <a:latin typeface="Lato Regular" charset="0"/>
                <a:cs typeface="Lato Regular" charset="0"/>
              </a:rPr>
              <a:t>…. O los dos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039303" y="3816853"/>
            <a:ext cx="16991897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dirty="0"/>
              <a:t>IoT </a:t>
            </a:r>
            <a:r>
              <a:rPr lang="es-ES" dirty="0" err="1"/>
              <a:t>Hub</a:t>
            </a:r>
            <a:r>
              <a:rPr lang="es-ES" dirty="0"/>
              <a:t> controla la comunicación del dispositivo a la nube. Permite la comunicación de </a:t>
            </a:r>
            <a:r>
              <a:rPr lang="es-ES" dirty="0" err="1"/>
              <a:t>Azure</a:t>
            </a:r>
            <a:r>
              <a:rPr lang="es-ES" dirty="0"/>
              <a:t> al dispositivo.</a:t>
            </a:r>
          </a:p>
          <a:p>
            <a:pPr algn="just"/>
            <a:endParaRPr lang="es-ES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dirty="0" err="1"/>
              <a:t>Events</a:t>
            </a:r>
            <a:r>
              <a:rPr lang="es-ES" dirty="0"/>
              <a:t> </a:t>
            </a:r>
            <a:r>
              <a:rPr lang="es-ES" dirty="0" err="1"/>
              <a:t>Hubs</a:t>
            </a:r>
            <a:r>
              <a:rPr lang="es-ES" dirty="0"/>
              <a:t> controla la entrada de eventos de última fase en motores de procesamiento en tiempo real.</a:t>
            </a:r>
          </a:p>
        </p:txBody>
      </p:sp>
      <p:pic>
        <p:nvPicPr>
          <p:cNvPr id="2052" name="Picture 4" descr="Resultado de imagen de EVENTHUB IOT HUB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06" y="4286817"/>
            <a:ext cx="1688397" cy="88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EVENTHUB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922" y="6065673"/>
            <a:ext cx="796420" cy="79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58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1930396" y="1891400"/>
            <a:ext cx="2051683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Comunicación Bidireccional dispositivos: </a:t>
            </a:r>
            <a:r>
              <a:rPr lang="es-ES" sz="6700" b="1" dirty="0" err="1">
                <a:latin typeface="Lato Regular" charset="0"/>
                <a:cs typeface="Lato Regular" charset="0"/>
              </a:rPr>
              <a:t>IoT</a:t>
            </a:r>
            <a:r>
              <a:rPr lang="es-ES" sz="6700" b="1" dirty="0">
                <a:latin typeface="Lato Regular" charset="0"/>
                <a:cs typeface="Lato Regular" charset="0"/>
              </a:rPr>
              <a:t> </a:t>
            </a:r>
            <a:r>
              <a:rPr lang="es-ES" sz="6700" b="1" dirty="0" err="1">
                <a:latin typeface="Lato Regular" charset="0"/>
                <a:cs typeface="Lato Regular" charset="0"/>
              </a:rPr>
              <a:t>Hub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039303" y="4236947"/>
            <a:ext cx="1699189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800" dirty="0" err="1"/>
              <a:t>Azure</a:t>
            </a:r>
            <a:r>
              <a:rPr lang="es-ES" sz="2800" dirty="0"/>
              <a:t> </a:t>
            </a:r>
            <a:r>
              <a:rPr lang="es-ES" sz="2800" dirty="0" err="1"/>
              <a:t>IoT</a:t>
            </a:r>
            <a:r>
              <a:rPr lang="es-ES" sz="2800" dirty="0"/>
              <a:t> </a:t>
            </a:r>
            <a:r>
              <a:rPr lang="es-ES" sz="2800" dirty="0" err="1"/>
              <a:t>Hub</a:t>
            </a:r>
            <a:r>
              <a:rPr lang="es-ES" sz="2800" dirty="0"/>
              <a:t> es un servicio totalmente administrado para conectarse de forma fácil y segura a sus dispositivos de </a:t>
            </a:r>
            <a:r>
              <a:rPr lang="es-ES" sz="2800" dirty="0" err="1"/>
              <a:t>IoT</a:t>
            </a:r>
            <a:r>
              <a:rPr lang="es-ES" sz="2800" dirty="0"/>
              <a:t>. Este servicio le permitirá el envió de información de forma segura tanto desde dispositivos a la nube como de la nube a los dispositivos. </a:t>
            </a:r>
          </a:p>
          <a:p>
            <a:pPr algn="just"/>
            <a:endParaRPr lang="es-E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/>
              <a:t>Envío de notificaciones y comandos de forma segura a los dispositivos conectados.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/>
              <a:t>Mecanismo de seguimiento de entrega de mensajes a los dispositivos (Acuses de recibo).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/>
              <a:t>Los mensajes de dispositivo se envían de una forma duradera para hospedar dispositivos conectados intermitentemente.</a:t>
            </a:r>
            <a:endParaRPr lang="es-ES" dirty="0"/>
          </a:p>
        </p:txBody>
      </p:sp>
      <p:pic>
        <p:nvPicPr>
          <p:cNvPr id="8" name="Picture 4" descr="Resultado de imagen de EVENTHUB IOT HUB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15" y="4236947"/>
            <a:ext cx="1688397" cy="88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05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Default Theme">
  <a:themeElements>
    <a:clrScheme name="ZENDOS">
      <a:dk1>
        <a:srgbClr val="323539"/>
      </a:dk1>
      <a:lt1>
        <a:sysClr val="window" lastClr="FFFFFF"/>
      </a:lt1>
      <a:dk2>
        <a:srgbClr val="323539"/>
      </a:dk2>
      <a:lt2>
        <a:srgbClr val="FFFFFF"/>
      </a:lt2>
      <a:accent1>
        <a:srgbClr val="C6234A"/>
      </a:accent1>
      <a:accent2>
        <a:srgbClr val="AC1D3F"/>
      </a:accent2>
      <a:accent3>
        <a:srgbClr val="81152F"/>
      </a:accent3>
      <a:accent4>
        <a:srgbClr val="651024"/>
      </a:accent4>
      <a:accent5>
        <a:srgbClr val="49212A"/>
      </a:accent5>
      <a:accent6>
        <a:srgbClr val="AC1D3F"/>
      </a:accent6>
      <a:hlink>
        <a:srgbClr val="7AA9F7"/>
      </a:hlink>
      <a:folHlink>
        <a:srgbClr val="1C2739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C1D3F"/>
        </a:solidFill>
        <a:ln>
          <a:noFill/>
        </a:ln>
      </a:spPr>
      <a:bodyPr rtlCol="0" anchor="ctr"/>
      <a:lstStyle>
        <a:defPPr algn="ctr">
          <a:defRPr sz="2800"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91424" tIns="45712" rIns="91424" bIns="45712">
        <a:spAutoFit/>
      </a:bodyPr>
      <a:lstStyle>
        <a:defPPr algn="ctr">
          <a:defRPr sz="2100" b="1" spc="600" dirty="0" smtClean="0">
            <a:solidFill>
              <a:srgbClr val="AC1D3F"/>
            </a:solidFill>
            <a:latin typeface="Lato Regular"/>
            <a:cs typeface="Lato Regular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Stampede - Light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2686A7"/>
      </a:accent1>
      <a:accent2>
        <a:srgbClr val="54BE71"/>
      </a:accent2>
      <a:accent3>
        <a:srgbClr val="8BC248"/>
      </a:accent3>
      <a:accent4>
        <a:srgbClr val="EF9527"/>
      </a:accent4>
      <a:accent5>
        <a:srgbClr val="ED423D"/>
      </a:accent5>
      <a:accent6>
        <a:srgbClr val="202F3E"/>
      </a:accent6>
      <a:hlink>
        <a:srgbClr val="F33B48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Blank for Breaks">
  <a:themeElements>
    <a:clrScheme name="Stampede - Light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2686A7"/>
      </a:accent1>
      <a:accent2>
        <a:srgbClr val="54BE71"/>
      </a:accent2>
      <a:accent3>
        <a:srgbClr val="8BC248"/>
      </a:accent3>
      <a:accent4>
        <a:srgbClr val="EF9527"/>
      </a:accent4>
      <a:accent5>
        <a:srgbClr val="ED423D"/>
      </a:accent5>
      <a:accent6>
        <a:srgbClr val="202F3E"/>
      </a:accent6>
      <a:hlink>
        <a:srgbClr val="F33B48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60456</TotalTime>
  <Words>1429</Words>
  <Application>Microsoft Office PowerPoint</Application>
  <PresentationFormat>Personalizado</PresentationFormat>
  <Paragraphs>236</Paragraphs>
  <Slides>29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29</vt:i4>
      </vt:variant>
    </vt:vector>
  </HeadingPairs>
  <TitlesOfParts>
    <vt:vector size="41" baseType="lpstr">
      <vt:lpstr>ＭＳ Ｐゴシック</vt:lpstr>
      <vt:lpstr>Arial</vt:lpstr>
      <vt:lpstr>Calibri</vt:lpstr>
      <vt:lpstr>Helvetica</vt:lpstr>
      <vt:lpstr>Lato</vt:lpstr>
      <vt:lpstr>Lato Light</vt:lpstr>
      <vt:lpstr>Lato Regular</vt:lpstr>
      <vt:lpstr>Neris Thin</vt:lpstr>
      <vt:lpstr>segoe-ui_normal</vt:lpstr>
      <vt:lpstr>Default Theme</vt:lpstr>
      <vt:lpstr>Custom Design</vt:lpstr>
      <vt:lpstr>Blank for Breaks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Jetfabrik Design</dc:creator>
  <cp:keywords/>
  <dc:description/>
  <cp:lastModifiedBy>Reinyer Ferra Diaz</cp:lastModifiedBy>
  <cp:revision>3746</cp:revision>
  <dcterms:created xsi:type="dcterms:W3CDTF">2014-11-12T21:47:38Z</dcterms:created>
  <dcterms:modified xsi:type="dcterms:W3CDTF">2017-03-28T12:39:35Z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0x010100FF460C1E4554634E91C6C1866AEF8204</vt:lpwstr>
  </property>
</Properties>
</file>